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69" r:id="rId3"/>
    <p:sldId id="256" r:id="rId4"/>
    <p:sldId id="268" r:id="rId5"/>
    <p:sldId id="266" r:id="rId6"/>
    <p:sldId id="283" r:id="rId7"/>
    <p:sldId id="282" r:id="rId8"/>
    <p:sldId id="258" r:id="rId9"/>
    <p:sldId id="287" r:id="rId10"/>
    <p:sldId id="284" r:id="rId11"/>
    <p:sldId id="271" r:id="rId12"/>
    <p:sldId id="272" r:id="rId13"/>
    <p:sldId id="276" r:id="rId14"/>
    <p:sldId id="277" r:id="rId15"/>
    <p:sldId id="281" r:id="rId16"/>
    <p:sldId id="285" r:id="rId17"/>
    <p:sldId id="288" r:id="rId18"/>
    <p:sldId id="275" r:id="rId19"/>
    <p:sldId id="279" r:id="rId2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0" autoAdjust="0"/>
    <p:restoredTop sz="94660"/>
  </p:normalViewPr>
  <p:slideViewPr>
    <p:cSldViewPr>
      <p:cViewPr varScale="1">
        <p:scale>
          <a:sx n="39" d="100"/>
          <a:sy n="39" d="100"/>
        </p:scale>
        <p:origin x="907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FDC78F-3283-47F9-A099-FB3264152D5B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0CC276-E011-474E-9532-C9EA66AAD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814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CC276-E011-474E-9532-C9EA66AADBF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693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0B2EE-D6C2-41D8-B903-CA886D886F13}" type="datetime1">
              <a:rPr lang="pl-PL" smtClean="0"/>
              <a:t>27.02.2023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6CFEF-C69F-495B-8FAC-3D460858E3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5301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19D39-F12D-4D26-8A31-4EBF7C25AB55}" type="datetime1">
              <a:rPr lang="pl-PL" smtClean="0"/>
              <a:t>27.02.2023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6CFEF-C69F-495B-8FAC-3D460858E3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0601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B9892-0671-4FCF-8FA1-ECB6195CD12E}" type="datetime1">
              <a:rPr lang="pl-PL" smtClean="0"/>
              <a:t>27.02.2023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6CFEF-C69F-495B-8FAC-3D460858E3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822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GB" noProof="0"/>
              <a:t>Kliknij, aby edyt. styl wz. tyt.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Kliknij, aby edytować styl wzorca podtytułu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FB92-A1C8-204A-B56F-85F62A4954E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514484"/>
            <a:ext cx="1327262" cy="3435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fld id="{7BE361D7-7EEB-48E5-94CD-EEED44EEAE66}" type="datetime1">
              <a:rPr lang="pl-PL" smtClean="0"/>
              <a:t>27.02.2023</a:t>
            </a:fld>
            <a:endParaRPr lang="en-GB" dirty="0"/>
          </a:p>
        </p:txBody>
      </p:sp>
      <p:sp>
        <p:nvSpPr>
          <p:cNvPr id="11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1784461" y="6514484"/>
            <a:ext cx="6656154" cy="3435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1402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00" y="913"/>
            <a:ext cx="9097200" cy="907200"/>
          </a:xfrm>
        </p:spPr>
        <p:txBody>
          <a:bodyPr/>
          <a:lstStyle/>
          <a:p>
            <a:r>
              <a:rPr lang="en-GB" noProof="0" dirty="0" err="1"/>
              <a:t>Kliknij</a:t>
            </a:r>
            <a:r>
              <a:rPr lang="en-GB" noProof="0" dirty="0"/>
              <a:t>, </a:t>
            </a:r>
            <a:r>
              <a:rPr lang="en-GB" noProof="0" dirty="0" err="1"/>
              <a:t>aby</a:t>
            </a:r>
            <a:r>
              <a:rPr lang="en-GB" noProof="0" dirty="0"/>
              <a:t> </a:t>
            </a:r>
            <a:r>
              <a:rPr lang="en-GB" noProof="0" dirty="0" err="1"/>
              <a:t>edyt</a:t>
            </a:r>
            <a:r>
              <a:rPr lang="en-GB" noProof="0" dirty="0"/>
              <a:t>. </a:t>
            </a:r>
            <a:r>
              <a:rPr lang="en-GB" noProof="0" dirty="0" err="1"/>
              <a:t>styl</a:t>
            </a:r>
            <a:r>
              <a:rPr lang="en-GB" noProof="0" dirty="0"/>
              <a:t> </a:t>
            </a:r>
            <a:r>
              <a:rPr lang="en-GB" noProof="0" dirty="0" err="1"/>
              <a:t>wz</a:t>
            </a:r>
            <a:r>
              <a:rPr lang="en-GB" noProof="0" dirty="0"/>
              <a:t>. </a:t>
            </a:r>
            <a:r>
              <a:rPr lang="en-GB" noProof="0" dirty="0" err="1"/>
              <a:t>tyt</a:t>
            </a:r>
            <a:r>
              <a:rPr lang="en-GB" noProof="0" dirty="0"/>
              <a:t>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99211" y="1143914"/>
            <a:ext cx="8766890" cy="5370570"/>
          </a:xfrm>
        </p:spPr>
        <p:txBody>
          <a:bodyPr/>
          <a:lstStyle/>
          <a:p>
            <a:pPr lvl="0"/>
            <a:r>
              <a:rPr lang="en-GB" noProof="0"/>
              <a:t>Kliknij, aby edytować style wzorca tekstu</a:t>
            </a:r>
          </a:p>
          <a:p>
            <a:pPr lvl="1"/>
            <a:r>
              <a:rPr lang="en-GB" noProof="0"/>
              <a:t>Drugi poziom</a:t>
            </a:r>
          </a:p>
          <a:p>
            <a:pPr lvl="2"/>
            <a:r>
              <a:rPr lang="en-GB" noProof="0"/>
              <a:t>Trzeci poziom</a:t>
            </a:r>
          </a:p>
          <a:p>
            <a:pPr lvl="3"/>
            <a:r>
              <a:rPr lang="en-GB" noProof="0"/>
              <a:t>Czwarty poziom</a:t>
            </a:r>
          </a:p>
          <a:p>
            <a:pPr lvl="4"/>
            <a:r>
              <a:rPr lang="en-GB" noProof="0"/>
              <a:t>Piąty poziom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FB92-A1C8-204A-B56F-85F62A4954E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514484"/>
            <a:ext cx="1327262" cy="3435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fld id="{9A74854A-A534-4BFF-9F94-9D3AC7C4BF39}" type="datetime1">
              <a:rPr lang="pl-PL" smtClean="0"/>
              <a:t>27.02.2023</a:t>
            </a:fld>
            <a:endParaRPr lang="en-GB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1784461" y="6514484"/>
            <a:ext cx="6656154" cy="3435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89750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00" y="913"/>
            <a:ext cx="9097200" cy="907200"/>
          </a:xfrm>
        </p:spPr>
        <p:txBody>
          <a:bodyPr/>
          <a:lstStyle/>
          <a:p>
            <a:r>
              <a:rPr lang="en-GB" noProof="0"/>
              <a:t>Kliknij, aby edyt.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96879" y="1143914"/>
            <a:ext cx="7869222" cy="5370570"/>
          </a:xfrm>
        </p:spPr>
        <p:txBody>
          <a:bodyPr/>
          <a:lstStyle/>
          <a:p>
            <a:pPr lvl="0"/>
            <a:r>
              <a:rPr lang="en-GB" noProof="0"/>
              <a:t>Kliknij, aby edytować style wzorca tekstu</a:t>
            </a:r>
          </a:p>
          <a:p>
            <a:pPr lvl="1"/>
            <a:r>
              <a:rPr lang="en-GB" noProof="0"/>
              <a:t>Drugi poziom</a:t>
            </a:r>
          </a:p>
          <a:p>
            <a:pPr lvl="2"/>
            <a:r>
              <a:rPr lang="en-GB" noProof="0"/>
              <a:t>Trzeci poziom</a:t>
            </a:r>
          </a:p>
          <a:p>
            <a:pPr lvl="3"/>
            <a:r>
              <a:rPr lang="en-GB" noProof="0"/>
              <a:t>Czwarty poziom</a:t>
            </a:r>
          </a:p>
          <a:p>
            <a:pPr lvl="4"/>
            <a:r>
              <a:rPr lang="en-GB" noProof="0"/>
              <a:t>Piąty poziom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62622"/>
                </a:solidFill>
              </a:defRPr>
            </a:lvl1pPr>
          </a:lstStyle>
          <a:p>
            <a:fld id="{039FFB92-A1C8-204A-B56F-85F62A4954E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514484"/>
            <a:ext cx="1327262" cy="3435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762622"/>
                </a:solidFill>
                <a:latin typeface="Arial"/>
                <a:cs typeface="Arial"/>
              </a:defRPr>
            </a:lvl1pPr>
          </a:lstStyle>
          <a:p>
            <a:fld id="{1EB39B94-89E1-4261-8CD0-241CCF801E87}" type="datetime1">
              <a:rPr lang="pl-PL" smtClean="0"/>
              <a:t>27.02.2023</a:t>
            </a:fld>
            <a:endParaRPr lang="en-GB" dirty="0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1784461" y="6514484"/>
            <a:ext cx="6656154" cy="3435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762622"/>
                </a:solidFill>
                <a:latin typeface="Arial"/>
                <a:cs typeface="Arial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83801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31097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160953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62622"/>
                </a:solidFill>
              </a:defRPr>
            </a:lvl1pPr>
          </a:lstStyle>
          <a:p>
            <a:fld id="{039FFB92-A1C8-204A-B56F-85F62A4954E3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514484"/>
            <a:ext cx="1327262" cy="3435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762622"/>
                </a:solidFill>
                <a:latin typeface="Arial"/>
                <a:cs typeface="Arial"/>
              </a:defRPr>
            </a:lvl1pPr>
          </a:lstStyle>
          <a:p>
            <a:fld id="{E19ABB8A-82A1-44FC-AA55-AF105C43384C}" type="datetime1">
              <a:rPr lang="pl-PL" smtClean="0"/>
              <a:t>27.02.2023</a:t>
            </a:fld>
            <a:endParaRPr lang="en-GB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1784461" y="6514484"/>
            <a:ext cx="6656154" cy="3435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762622"/>
                </a:solidFill>
                <a:latin typeface="Arial"/>
                <a:cs typeface="Arial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90779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62622"/>
                </a:solidFill>
              </a:defRPr>
            </a:lvl1pPr>
          </a:lstStyle>
          <a:p>
            <a:fld id="{039FFB92-A1C8-204A-B56F-85F62A4954E3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daty 3"/>
          <p:cNvSpPr>
            <a:spLocks noGrp="1"/>
          </p:cNvSpPr>
          <p:nvPr>
            <p:ph type="dt" sz="half" idx="13"/>
          </p:nvPr>
        </p:nvSpPr>
        <p:spPr>
          <a:xfrm>
            <a:off x="457200" y="6514484"/>
            <a:ext cx="1327262" cy="3435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762622"/>
                </a:solidFill>
                <a:latin typeface="Arial"/>
                <a:cs typeface="Arial"/>
              </a:defRPr>
            </a:lvl1pPr>
          </a:lstStyle>
          <a:p>
            <a:fld id="{7FA07C35-1D36-4380-9350-761DE16E2142}" type="datetime1">
              <a:rPr lang="pl-PL" smtClean="0"/>
              <a:t>27.02.2023</a:t>
            </a:fld>
            <a:endParaRPr lang="en-GB" dirty="0"/>
          </a:p>
        </p:txBody>
      </p:sp>
      <p:sp>
        <p:nvSpPr>
          <p:cNvPr id="9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1784461" y="6514484"/>
            <a:ext cx="6656154" cy="3435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762622"/>
                </a:solidFill>
                <a:latin typeface="Arial"/>
                <a:cs typeface="Arial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94568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62622"/>
                </a:solidFill>
              </a:defRPr>
            </a:lvl1pPr>
          </a:lstStyle>
          <a:p>
            <a:fld id="{039FFB92-A1C8-204A-B56F-85F62A4954E3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daty 3"/>
          <p:cNvSpPr>
            <a:spLocks noGrp="1"/>
          </p:cNvSpPr>
          <p:nvPr>
            <p:ph type="dt" sz="half" idx="13"/>
          </p:nvPr>
        </p:nvSpPr>
        <p:spPr>
          <a:xfrm>
            <a:off x="457200" y="6514484"/>
            <a:ext cx="1327262" cy="3435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762622"/>
                </a:solidFill>
                <a:latin typeface="Arial"/>
                <a:cs typeface="Arial"/>
              </a:defRPr>
            </a:lvl1pPr>
          </a:lstStyle>
          <a:p>
            <a:fld id="{EFA5638F-089B-4398-B4C2-6F2904C67D4D}" type="datetime1">
              <a:rPr lang="pl-PL" smtClean="0"/>
              <a:t>27.02.2023</a:t>
            </a:fld>
            <a:endParaRPr lang="en-GB" dirty="0"/>
          </a:p>
        </p:txBody>
      </p:sp>
      <p:sp>
        <p:nvSpPr>
          <p:cNvPr id="11" name="Symbol zastępczy stopki 4"/>
          <p:cNvSpPr>
            <a:spLocks noGrp="1"/>
          </p:cNvSpPr>
          <p:nvPr>
            <p:ph type="ftr" sz="quarter" idx="14"/>
          </p:nvPr>
        </p:nvSpPr>
        <p:spPr>
          <a:xfrm>
            <a:off x="1784461" y="6514484"/>
            <a:ext cx="6656154" cy="3435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762622"/>
                </a:solidFill>
                <a:latin typeface="Arial"/>
                <a:cs typeface="Arial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15307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00" y="913"/>
            <a:ext cx="9097200" cy="907200"/>
          </a:xfrm>
        </p:spPr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62622"/>
                </a:solidFill>
              </a:defRPr>
            </a:lvl1pPr>
          </a:lstStyle>
          <a:p>
            <a:fld id="{039FFB92-A1C8-204A-B56F-85F62A4954E3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514484"/>
            <a:ext cx="1327262" cy="3435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762622"/>
                </a:solidFill>
                <a:latin typeface="Arial"/>
                <a:cs typeface="Arial"/>
              </a:defRPr>
            </a:lvl1pPr>
          </a:lstStyle>
          <a:p>
            <a:fld id="{C9A73339-0B8C-4FE7-98DD-49E0C1B69827}" type="datetime1">
              <a:rPr lang="pl-PL" smtClean="0"/>
              <a:t>27.02.2023</a:t>
            </a:fld>
            <a:endParaRPr lang="en-GB" dirty="0"/>
          </a:p>
        </p:txBody>
      </p:sp>
      <p:sp>
        <p:nvSpPr>
          <p:cNvPr id="7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1784461" y="6514484"/>
            <a:ext cx="6656154" cy="3435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762622"/>
                </a:solidFill>
                <a:latin typeface="Arial"/>
                <a:cs typeface="Arial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0541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62622"/>
                </a:solidFill>
              </a:defRPr>
            </a:lvl1pPr>
          </a:lstStyle>
          <a:p>
            <a:fld id="{039FFB92-A1C8-204A-B56F-85F62A4954E3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514484"/>
            <a:ext cx="1327262" cy="3435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762622"/>
                </a:solidFill>
                <a:latin typeface="Arial"/>
                <a:cs typeface="Arial"/>
              </a:defRPr>
            </a:lvl1pPr>
          </a:lstStyle>
          <a:p>
            <a:fld id="{78AFE582-5A75-4D86-8597-EBC866EF4A6E}" type="datetime1">
              <a:rPr lang="pl-PL" smtClean="0"/>
              <a:t>27.02.2023</a:t>
            </a:fld>
            <a:endParaRPr lang="en-GB" dirty="0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1784461" y="6514484"/>
            <a:ext cx="6656154" cy="3435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762622"/>
                </a:solidFill>
                <a:latin typeface="Arial"/>
                <a:cs typeface="Arial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4183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D66B1-9F9A-4F8C-B282-9794CDF6763F}" type="datetime1">
              <a:rPr lang="pl-PL" smtClean="0"/>
              <a:t>27.02.2023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6CFEF-C69F-495B-8FAC-3D460858E3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3544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62622"/>
                </a:solidFill>
              </a:defRPr>
            </a:lvl1pPr>
          </a:lstStyle>
          <a:p>
            <a:fld id="{039FFB92-A1C8-204A-B56F-85F62A4954E3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daty 3"/>
          <p:cNvSpPr>
            <a:spLocks noGrp="1"/>
          </p:cNvSpPr>
          <p:nvPr>
            <p:ph type="dt" sz="half" idx="13"/>
          </p:nvPr>
        </p:nvSpPr>
        <p:spPr>
          <a:xfrm>
            <a:off x="457200" y="6514484"/>
            <a:ext cx="1327262" cy="3435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762622"/>
                </a:solidFill>
                <a:latin typeface="Arial"/>
                <a:cs typeface="Arial"/>
              </a:defRPr>
            </a:lvl1pPr>
          </a:lstStyle>
          <a:p>
            <a:fld id="{76AE658F-D687-470F-855C-CC938B97B6E1}" type="datetime1">
              <a:rPr lang="pl-PL" smtClean="0"/>
              <a:t>27.02.2023</a:t>
            </a:fld>
            <a:endParaRPr lang="en-GB" dirty="0"/>
          </a:p>
        </p:txBody>
      </p:sp>
      <p:sp>
        <p:nvSpPr>
          <p:cNvPr id="9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1784461" y="6514484"/>
            <a:ext cx="6656154" cy="3435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762622"/>
                </a:solidFill>
                <a:latin typeface="Arial"/>
                <a:cs typeface="Arial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63204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62622"/>
                </a:solidFill>
              </a:defRPr>
            </a:lvl1pPr>
          </a:lstStyle>
          <a:p>
            <a:fld id="{039FFB92-A1C8-204A-B56F-85F62A4954E3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daty 3"/>
          <p:cNvSpPr>
            <a:spLocks noGrp="1"/>
          </p:cNvSpPr>
          <p:nvPr>
            <p:ph type="dt" sz="half" idx="13"/>
          </p:nvPr>
        </p:nvSpPr>
        <p:spPr>
          <a:xfrm>
            <a:off x="457200" y="6514484"/>
            <a:ext cx="1327262" cy="3435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762622"/>
                </a:solidFill>
                <a:latin typeface="Arial"/>
                <a:cs typeface="Arial"/>
              </a:defRPr>
            </a:lvl1pPr>
          </a:lstStyle>
          <a:p>
            <a:fld id="{74E3D11A-7E01-464A-8E7B-E895AAC21D70}" type="datetime1">
              <a:rPr lang="pl-PL" smtClean="0"/>
              <a:t>27.02.2023</a:t>
            </a:fld>
            <a:endParaRPr lang="en-GB" dirty="0"/>
          </a:p>
        </p:txBody>
      </p:sp>
      <p:sp>
        <p:nvSpPr>
          <p:cNvPr id="9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1784461" y="6514484"/>
            <a:ext cx="6656154" cy="3435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762622"/>
                </a:solidFill>
                <a:latin typeface="Arial"/>
                <a:cs typeface="Arial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0930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tekst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62622"/>
                </a:solidFill>
              </a:defRPr>
            </a:lvl1pPr>
          </a:lstStyle>
          <a:p>
            <a:fld id="{039FFB92-A1C8-204A-B56F-85F62A4954E3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514484"/>
            <a:ext cx="1327262" cy="3435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762622"/>
                </a:solidFill>
                <a:latin typeface="Arial"/>
                <a:cs typeface="Arial"/>
              </a:defRPr>
            </a:lvl1pPr>
          </a:lstStyle>
          <a:p>
            <a:fld id="{26EF8B07-1105-4FAD-9C45-A15F0AD873E1}" type="datetime1">
              <a:rPr lang="pl-PL" smtClean="0"/>
              <a:t>27.02.2023</a:t>
            </a:fld>
            <a:endParaRPr lang="en-GB" dirty="0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1784461" y="6514484"/>
            <a:ext cx="6656154" cy="3435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762622"/>
                </a:solidFill>
                <a:latin typeface="Arial"/>
                <a:cs typeface="Arial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56032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tekst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62622"/>
                </a:solidFill>
              </a:defRPr>
            </a:lvl1pPr>
          </a:lstStyle>
          <a:p>
            <a:fld id="{039FFB92-A1C8-204A-B56F-85F62A4954E3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514484"/>
            <a:ext cx="1327262" cy="3435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762622"/>
                </a:solidFill>
                <a:latin typeface="Arial"/>
                <a:cs typeface="Arial"/>
              </a:defRPr>
            </a:lvl1pPr>
          </a:lstStyle>
          <a:p>
            <a:fld id="{C163024C-8F9A-40E9-9E21-A76E6C8C1A38}" type="datetime1">
              <a:rPr lang="pl-PL" smtClean="0"/>
              <a:t>27.02.2023</a:t>
            </a:fld>
            <a:endParaRPr lang="en-GB" dirty="0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1784461" y="6514484"/>
            <a:ext cx="6656154" cy="3435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762622"/>
                </a:solidFill>
                <a:latin typeface="Arial"/>
                <a:cs typeface="Arial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4799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F2F8-5AB6-4718-B8E5-8A5A03344FF4}" type="datetime1">
              <a:rPr lang="pl-PL" smtClean="0"/>
              <a:t>27.02.2023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6CFEF-C69F-495B-8FAC-3D460858E3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8664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BE62D-B324-438F-A78B-369ECEE387A6}" type="datetime1">
              <a:rPr lang="pl-PL" smtClean="0"/>
              <a:t>27.02.2023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6CFEF-C69F-495B-8FAC-3D460858E3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4941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E1B45-FFDD-4527-B823-9EF7BC8E3D49}" type="datetime1">
              <a:rPr lang="pl-PL" smtClean="0"/>
              <a:t>27.02.2023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6CFEF-C69F-495B-8FAC-3D460858E3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0271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66349-F7FF-48F2-9C16-2BF7AC0B8547}" type="datetime1">
              <a:rPr lang="pl-PL" smtClean="0"/>
              <a:t>27.02.2023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6CFEF-C69F-495B-8FAC-3D460858E3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9607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0E698-48E7-4D17-BBB7-5E7698D9850D}" type="datetime1">
              <a:rPr lang="pl-PL" smtClean="0"/>
              <a:t>27.02.2023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6CFEF-C69F-495B-8FAC-3D460858E3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9246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0B153-1699-4141-B269-FFC618E59291}" type="datetime1">
              <a:rPr lang="pl-PL" smtClean="0"/>
              <a:t>27.02.2023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6CFEF-C69F-495B-8FAC-3D460858E3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2862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F31D2-363B-4C36-9C71-144BE6C7642A}" type="datetime1">
              <a:rPr lang="pl-PL" smtClean="0"/>
              <a:t>27.02.2023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6CFEF-C69F-495B-8FAC-3D460858E3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0999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1B6FE-A8AB-4839-B0A0-2CC786EB0F58}" type="datetime1">
              <a:rPr lang="pl-PL" smtClean="0"/>
              <a:t>27.02.2023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6CFEF-C69F-495B-8FAC-3D460858E3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4511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6800" y="913"/>
            <a:ext cx="9097200" cy="907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dirty="0" err="1"/>
              <a:t>Kliknij</a:t>
            </a:r>
            <a:r>
              <a:rPr lang="en-GB" noProof="0" dirty="0"/>
              <a:t>, </a:t>
            </a:r>
            <a:r>
              <a:rPr lang="en-GB" noProof="0" dirty="0" err="1"/>
              <a:t>aby</a:t>
            </a:r>
            <a:r>
              <a:rPr lang="en-GB" noProof="0" dirty="0"/>
              <a:t> </a:t>
            </a:r>
            <a:r>
              <a:rPr lang="en-GB" noProof="0" dirty="0" err="1"/>
              <a:t>edyt</a:t>
            </a:r>
            <a:r>
              <a:rPr lang="en-GB" noProof="0" dirty="0"/>
              <a:t>. </a:t>
            </a:r>
            <a:r>
              <a:rPr lang="en-GB" noProof="0" dirty="0" err="1"/>
              <a:t>styl</a:t>
            </a:r>
            <a:r>
              <a:rPr lang="en-GB" noProof="0" dirty="0"/>
              <a:t> </a:t>
            </a:r>
            <a:r>
              <a:rPr lang="en-GB" noProof="0" dirty="0" err="1"/>
              <a:t>wz</a:t>
            </a:r>
            <a:r>
              <a:rPr lang="en-GB" noProof="0" dirty="0"/>
              <a:t>. </a:t>
            </a:r>
            <a:r>
              <a:rPr lang="en-GB" noProof="0" dirty="0" err="1"/>
              <a:t>tyt</a:t>
            </a:r>
            <a:r>
              <a:rPr lang="en-GB" noProof="0" dirty="0"/>
              <a:t>.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143914"/>
            <a:ext cx="8229600" cy="5212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 err="1"/>
              <a:t>Kliknij</a:t>
            </a:r>
            <a:r>
              <a:rPr lang="en-GB" noProof="0" dirty="0"/>
              <a:t>, </a:t>
            </a:r>
            <a:r>
              <a:rPr lang="en-GB" noProof="0" dirty="0" err="1"/>
              <a:t>aby</a:t>
            </a:r>
            <a:r>
              <a:rPr lang="en-GB" noProof="0" dirty="0"/>
              <a:t> </a:t>
            </a:r>
            <a:r>
              <a:rPr lang="en-GB" noProof="0" dirty="0" err="1"/>
              <a:t>edytować</a:t>
            </a:r>
            <a:r>
              <a:rPr lang="en-GB" noProof="0" dirty="0"/>
              <a:t> style </a:t>
            </a:r>
            <a:r>
              <a:rPr lang="en-GB" noProof="0" dirty="0" err="1"/>
              <a:t>wzorca</a:t>
            </a:r>
            <a:r>
              <a:rPr lang="en-GB" noProof="0" dirty="0"/>
              <a:t> </a:t>
            </a:r>
            <a:r>
              <a:rPr lang="en-GB" noProof="0" dirty="0" err="1"/>
              <a:t>tekstu</a:t>
            </a:r>
            <a:endParaRPr lang="en-GB" noProof="0" dirty="0"/>
          </a:p>
          <a:p>
            <a:pPr lvl="1"/>
            <a:r>
              <a:rPr lang="en-GB" noProof="0" dirty="0" err="1"/>
              <a:t>Drugi</a:t>
            </a:r>
            <a:r>
              <a:rPr lang="en-GB" noProof="0" dirty="0"/>
              <a:t> </a:t>
            </a:r>
            <a:r>
              <a:rPr lang="en-GB" noProof="0" dirty="0" err="1"/>
              <a:t>poziom</a:t>
            </a:r>
            <a:endParaRPr lang="en-GB" noProof="0" dirty="0"/>
          </a:p>
          <a:p>
            <a:pPr lvl="2"/>
            <a:r>
              <a:rPr lang="en-GB" noProof="0" dirty="0" err="1"/>
              <a:t>Trzeci</a:t>
            </a:r>
            <a:r>
              <a:rPr lang="en-GB" noProof="0" dirty="0"/>
              <a:t> </a:t>
            </a:r>
            <a:r>
              <a:rPr lang="en-GB" noProof="0" dirty="0" err="1"/>
              <a:t>poziom</a:t>
            </a:r>
            <a:endParaRPr lang="en-GB" noProof="0" dirty="0"/>
          </a:p>
          <a:p>
            <a:pPr lvl="3"/>
            <a:r>
              <a:rPr lang="en-GB" noProof="0" dirty="0" err="1"/>
              <a:t>Czwarty</a:t>
            </a:r>
            <a:r>
              <a:rPr lang="en-GB" noProof="0" dirty="0"/>
              <a:t> </a:t>
            </a:r>
            <a:r>
              <a:rPr lang="en-GB" noProof="0" dirty="0" err="1"/>
              <a:t>poziom</a:t>
            </a:r>
            <a:endParaRPr lang="en-GB" noProof="0" dirty="0"/>
          </a:p>
          <a:p>
            <a:pPr lvl="4"/>
            <a:r>
              <a:rPr lang="en-GB" noProof="0" dirty="0" err="1"/>
              <a:t>Piąty</a:t>
            </a:r>
            <a:r>
              <a:rPr lang="en-GB" noProof="0" dirty="0"/>
              <a:t> </a:t>
            </a:r>
            <a:r>
              <a:rPr lang="en-GB" noProof="0" dirty="0" err="1"/>
              <a:t>poziom</a:t>
            </a:r>
            <a:endParaRPr lang="en-GB" noProof="0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514484"/>
            <a:ext cx="1327262" cy="3435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defTabSz="457200"/>
            <a:fld id="{D80D35CC-431F-440C-92E6-6A45229434B4}" type="datetime1">
              <a:rPr lang="pl-PL" smtClean="0"/>
              <a:t>27.02.2023</a:t>
            </a:fld>
            <a:endParaRPr lang="en-GB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1784461" y="6514484"/>
            <a:ext cx="6656154" cy="3435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defTabSz="457200"/>
            <a:endParaRPr lang="en-GB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440615" y="6514484"/>
            <a:ext cx="525486" cy="3435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defTabSz="457200"/>
            <a:fld id="{039FFB92-A1C8-204A-B56F-85F62A4954E3}" type="slidenum">
              <a:rPr lang="en-GB" smtClean="0"/>
              <a:pPr defTabSz="45720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9193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200" b="1" kern="1200" cap="none" spc="0">
          <a:ln w="1905"/>
          <a:solidFill>
            <a:srgbClr val="9D0000"/>
          </a:solidFill>
          <a:effectLst>
            <a:innerShdw blurRad="69850" dist="43180" dir="5400000">
              <a:srgbClr val="000000">
                <a:alpha val="65000"/>
              </a:srgbClr>
            </a:innerShdw>
          </a:effectLst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096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62000" y="762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Obraz 8" descr="plakat_A3_IDUB_druk.pdf - Adobe Acrobat Reader (64-bit)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18610" r="25938" b="1354"/>
          <a:stretch/>
        </p:blipFill>
        <p:spPr>
          <a:xfrm>
            <a:off x="4649773" y="0"/>
            <a:ext cx="4494227" cy="2819400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952499" y="3428999"/>
            <a:ext cx="72390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performance assembly facility of advanced Micro-Pattern Time Projection Chambers for Nuclear Astrophysics and Dark Matter search experiments 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1066800" y="6334125"/>
            <a:ext cx="2014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Wojciech Dominik</a:t>
            </a:r>
            <a:endParaRPr lang="en-US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4543424" y="6324600"/>
            <a:ext cx="413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000099"/>
                </a:solidFill>
              </a:rPr>
              <a:t>Infrastruktura badawcza IDUB, 27.02.2023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>
          <a:xfrm>
            <a:off x="7010400" y="6454775"/>
            <a:ext cx="2133600" cy="365125"/>
          </a:xfrm>
        </p:spPr>
        <p:txBody>
          <a:bodyPr/>
          <a:lstStyle/>
          <a:p>
            <a:fld id="{A436CFEF-C69F-495B-8FAC-3D460858E3B1}" type="slidenum">
              <a:rPr lang="pl-PL" sz="140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fld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95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wojtek 31_12_2021\Wydzial Fizyki\IMG_49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43000"/>
            <a:ext cx="65024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2514600" y="381000"/>
            <a:ext cx="3764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Nowa aranżacja 0.57/0.58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7010400" y="6464300"/>
            <a:ext cx="2133600" cy="365125"/>
          </a:xfrm>
        </p:spPr>
        <p:txBody>
          <a:bodyPr/>
          <a:lstStyle/>
          <a:p>
            <a:fld id="{A436CFEF-C69F-495B-8FAC-3D460858E3B1}" type="slidenum">
              <a:rPr lang="pl-PL" sz="140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58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wojtek 31_12_2021\Wydzial Fizyki\IMG_50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38200"/>
            <a:ext cx="7543800" cy="565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2514600" y="228600"/>
            <a:ext cx="3764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Nowa aranżacja 0.57/0.58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A436CFEF-C69F-495B-8FAC-3D460858E3B1}" type="slidenum">
              <a:rPr lang="pl-PL" sz="140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87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wojtek 31_12_2021\Wydzial Fizyki\IMG_52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96" r="26526" b="3589"/>
          <a:stretch/>
        </p:blipFill>
        <p:spPr bwMode="auto">
          <a:xfrm>
            <a:off x="838200" y="742350"/>
            <a:ext cx="7467600" cy="582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3169569" y="157459"/>
            <a:ext cx="3155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Clean-room</a:t>
            </a:r>
            <a:r>
              <a:rPr lang="pl-P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„mobilny”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7038975" y="6454775"/>
            <a:ext cx="2133600" cy="365125"/>
          </a:xfrm>
        </p:spPr>
        <p:txBody>
          <a:bodyPr/>
          <a:lstStyle/>
          <a:p>
            <a:fld id="{A436CFEF-C69F-495B-8FAC-3D460858E3B1}" type="slidenum">
              <a:rPr lang="pl-PL" sz="140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95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wojtek 31_12_2021\Wydzial Fizyki\IMG_52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46" b="19425"/>
          <a:stretch/>
        </p:blipFill>
        <p:spPr bwMode="auto">
          <a:xfrm>
            <a:off x="5410200" y="5524500"/>
            <a:ext cx="2692400" cy="129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D:\wojtek 31_12_2021\Wydzial Fizyki\IMG_52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52475"/>
            <a:ext cx="632460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3169569" y="157459"/>
            <a:ext cx="3155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Clean-room</a:t>
            </a:r>
            <a:r>
              <a:rPr lang="pl-P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„mobilny”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lipsa 3"/>
          <p:cNvSpPr/>
          <p:nvPr/>
        </p:nvSpPr>
        <p:spPr>
          <a:xfrm rot="2044865">
            <a:off x="5174291" y="4671945"/>
            <a:ext cx="762000" cy="4349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A436CFEF-C69F-495B-8FAC-3D460858E3B1}" type="slidenum">
              <a:rPr lang="pl-PL" sz="140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77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wojtek 31_12_2021\Wydzial Fizyki\IMG_52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655320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3581400" y="378767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Certyfikacja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A436CFEF-C69F-495B-8FAC-3D460858E3B1}" type="slidenum">
              <a:rPr lang="pl-PL" sz="140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fld>
            <a:endParaRPr lang="pl-PL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42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5" b="37247"/>
          <a:stretch/>
        </p:blipFill>
        <p:spPr bwMode="auto">
          <a:xfrm>
            <a:off x="76200" y="685800"/>
            <a:ext cx="4537079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1" t="4435" r="8174" b="50000"/>
          <a:stretch/>
        </p:blipFill>
        <p:spPr bwMode="auto">
          <a:xfrm>
            <a:off x="4800600" y="771524"/>
            <a:ext cx="4229101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752600" y="152400"/>
            <a:ext cx="5989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Protokół certyfikacji </a:t>
            </a:r>
            <a:r>
              <a:rPr lang="pl-PL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cleanroom</a:t>
            </a:r>
            <a:r>
              <a:rPr lang="pl-P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16.02.2023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44" y="4410075"/>
            <a:ext cx="319088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A436CFEF-C69F-495B-8FAC-3D460858E3B1}" type="slidenum">
              <a:rPr lang="pl-PL" sz="140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39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7010400" y="6502400"/>
            <a:ext cx="2133600" cy="365125"/>
          </a:xfrm>
        </p:spPr>
        <p:txBody>
          <a:bodyPr/>
          <a:lstStyle/>
          <a:p>
            <a:fld id="{A436CFEF-C69F-495B-8FAC-3D460858E3B1}" type="slidenum">
              <a:rPr lang="pl-PL" sz="1400" smtClean="0">
                <a:latin typeface="Arial" panose="020B0604020202020204" pitchFamily="34" charset="0"/>
                <a:cs typeface="Arial" panose="020B0604020202020204" pitchFamily="34" charset="0"/>
              </a:rPr>
              <a:t>16</a:t>
            </a:fld>
            <a:endParaRPr lang="pl-PL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436124" y="99125"/>
            <a:ext cx="8077200" cy="6454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pl-PL" sz="2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Finalizacja Inwestycji „</a:t>
            </a:r>
            <a:r>
              <a:rPr lang="pl-PL" sz="24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clean-room</a:t>
            </a:r>
            <a:r>
              <a:rPr lang="pl-PL" sz="2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 do czystego montażu aparatury pomiarowej.</a:t>
            </a:r>
          </a:p>
          <a:p>
            <a:pPr>
              <a:lnSpc>
                <a:spcPct val="130000"/>
              </a:lnSpc>
            </a:pPr>
            <a:endParaRPr lang="pl-PL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pl-PL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Pozostało do zrobienia:</a:t>
            </a: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q"/>
            </a:pPr>
            <a:r>
              <a:rPr lang="pl-PL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Zakup i instalacja pomocniczego wyposażenia – półki, stoły, szafki, odkurzacz</a:t>
            </a: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q"/>
            </a:pPr>
            <a:r>
              <a:rPr lang="pl-PL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Zakup materiałów i drobnego sprzętu – kombinezony, środki czyszczące, rękawiczki, maty czyszczące itp.</a:t>
            </a: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q"/>
            </a:pPr>
            <a:r>
              <a:rPr lang="pl-PL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Doprowadzenie wody i odpływu – zlew</a:t>
            </a: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q"/>
            </a:pPr>
            <a:r>
              <a:rPr lang="pl-PL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Adaptacja bocznego pomieszczenia na przebieralnię</a:t>
            </a:r>
          </a:p>
          <a:p>
            <a:pPr>
              <a:lnSpc>
                <a:spcPct val="130000"/>
              </a:lnSpc>
            </a:pPr>
            <a:endParaRPr lang="pl-PL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pl-PL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Wstępne uruchomienie w trakcie bieżącego roku</a:t>
            </a: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pl-PL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Zakończenie inwestycji do końca 2023</a:t>
            </a:r>
          </a:p>
          <a:p>
            <a:pPr>
              <a:lnSpc>
                <a:spcPct val="130000"/>
              </a:lnSpc>
            </a:pPr>
            <a:endParaRPr lang="pl-PL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pl-PL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Konieczne:</a:t>
            </a:r>
            <a:endParaRPr lang="pl-PL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v"/>
            </a:pPr>
            <a:r>
              <a:rPr lang="pl-PL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Regulamin korzystania z infrastruktury </a:t>
            </a:r>
            <a:r>
              <a:rPr lang="pl-PL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clean-room</a:t>
            </a:r>
            <a:endParaRPr lang="pl-PL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v"/>
            </a:pPr>
            <a:r>
              <a:rPr lang="pl-PL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Ustalenie zasad dalszego utrzymania infrastruktury</a:t>
            </a:r>
          </a:p>
        </p:txBody>
      </p:sp>
    </p:spTree>
    <p:extLst>
      <p:ext uri="{BB962C8B-B14F-4D97-AF65-F5344CB8AC3E}">
        <p14:creationId xmlns:p14="http://schemas.microsoft.com/office/powerpoint/2010/main" val="131801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wojtek 31_12_2021\Wydzial Fizyki\IMG_5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90600"/>
            <a:ext cx="71628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6CFEF-C69F-495B-8FAC-3D460858E3B1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661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wojtek 31_12_2021\Wydzial Fizyki\IMG_52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68072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2514600" y="381000"/>
            <a:ext cx="3764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Nowa aranżacja 0.57/0.58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6CFEF-C69F-495B-8FAC-3D460858E3B1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02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ASA's Mars 2020 rov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13" y="2362200"/>
            <a:ext cx="4606386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610463" y="5242913"/>
            <a:ext cx="41256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0" dirty="0" smtClean="0">
                <a:solidFill>
                  <a:srgbClr val="333333"/>
                </a:solidFill>
                <a:effectLst/>
                <a:latin typeface="Titillium Web"/>
              </a:rPr>
              <a:t>The Launch </a:t>
            </a:r>
            <a:r>
              <a:rPr lang="pl-PL" sz="1600" b="1" i="0" dirty="0" smtClean="0">
                <a:solidFill>
                  <a:srgbClr val="333333"/>
                </a:solidFill>
                <a:effectLst/>
                <a:latin typeface="Titillium Web"/>
              </a:rPr>
              <a:t>of</a:t>
            </a:r>
            <a:r>
              <a:rPr lang="en-US" sz="1600" b="1" i="0" dirty="0" smtClean="0">
                <a:solidFill>
                  <a:srgbClr val="333333"/>
                </a:solidFill>
                <a:effectLst/>
                <a:latin typeface="Titillium Web"/>
              </a:rPr>
              <a:t> NASA's Next Mars Rover, Perseverance</a:t>
            </a:r>
            <a:endParaRPr lang="en-US" sz="1600" b="1" i="0" dirty="0">
              <a:solidFill>
                <a:srgbClr val="333333"/>
              </a:solidFill>
              <a:effectLst/>
              <a:latin typeface="Titillium Web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990600" y="381000"/>
            <a:ext cx="739053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pl-PL" sz="2000" b="1" dirty="0" err="1" smtClean="0">
                <a:solidFill>
                  <a:srgbClr val="000099"/>
                </a:solidFill>
              </a:rPr>
              <a:t>Mission</a:t>
            </a:r>
            <a:r>
              <a:rPr lang="pl-PL" sz="2000" b="1" dirty="0" smtClean="0">
                <a:solidFill>
                  <a:srgbClr val="000099"/>
                </a:solidFill>
              </a:rPr>
              <a:t>: </a:t>
            </a:r>
          </a:p>
          <a:p>
            <a:pPr>
              <a:lnSpc>
                <a:spcPct val="130000"/>
              </a:lnSpc>
            </a:pPr>
            <a:r>
              <a:rPr lang="en-US" sz="2000" dirty="0">
                <a:solidFill>
                  <a:srgbClr val="000099"/>
                </a:solidFill>
              </a:rPr>
              <a:t>Creating opportunities for future generations of scientists and creating a strong infrastructural base to conduct world-class research</a:t>
            </a:r>
            <a:endParaRPr lang="pl-PL" sz="2000" dirty="0">
              <a:solidFill>
                <a:srgbClr val="000099"/>
              </a:solidFill>
            </a:endParaRPr>
          </a:p>
        </p:txBody>
      </p:sp>
      <p:pic>
        <p:nvPicPr>
          <p:cNvPr id="8" name="Picture 4" descr="Może być zdjęciem przedstawiającym 6 osób i uśmiechnięci ludzi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2324100"/>
            <a:ext cx="3657600" cy="291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162550" y="5392519"/>
            <a:ext cx="3657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cap="all" dirty="0">
                <a:solidFill>
                  <a:srgbClr val="FF0000"/>
                </a:solidFill>
                <a:latin typeface="Montserrat"/>
              </a:rPr>
              <a:t>UNIVERSITY OF WARSAW </a:t>
            </a:r>
            <a:r>
              <a:rPr lang="pl-PL" b="1" cap="all" dirty="0" smtClean="0">
                <a:solidFill>
                  <a:srgbClr val="FF0000"/>
                </a:solidFill>
                <a:latin typeface="Montserrat"/>
              </a:rPr>
              <a:t>Mars </a:t>
            </a:r>
            <a:r>
              <a:rPr lang="en-US" b="1" cap="all" dirty="0" smtClean="0">
                <a:solidFill>
                  <a:srgbClr val="FF0000"/>
                </a:solidFill>
                <a:latin typeface="Montserrat"/>
              </a:rPr>
              <a:t>ROVER </a:t>
            </a:r>
            <a:r>
              <a:rPr lang="en-US" b="1" cap="all" dirty="0">
                <a:solidFill>
                  <a:srgbClr val="FF0000"/>
                </a:solidFill>
                <a:latin typeface="Montserrat"/>
              </a:rPr>
              <a:t>TEAM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>
          <a:xfrm>
            <a:off x="6962775" y="6473825"/>
            <a:ext cx="2133600" cy="365125"/>
          </a:xfrm>
        </p:spPr>
        <p:txBody>
          <a:bodyPr/>
          <a:lstStyle/>
          <a:p>
            <a:fld id="{A436CFEF-C69F-495B-8FAC-3D460858E3B1}" type="slidenum">
              <a:rPr lang="pl-PL" sz="140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40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cience.purdue.edu/xenon1t/wp-content/uploads/2018/10/cleanroom_hdm2-300x21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162" y="1190625"/>
            <a:ext cx="5638800" cy="394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167562" y="541767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solidFill>
                  <a:srgbClr val="757575"/>
                </a:solidFill>
                <a:latin typeface="Open Sans"/>
              </a:rPr>
              <a:t>Assembly of </a:t>
            </a:r>
            <a:r>
              <a:rPr lang="en-US" i="1" dirty="0" err="1">
                <a:solidFill>
                  <a:srgbClr val="757575"/>
                </a:solidFill>
                <a:latin typeface="Open Sans"/>
              </a:rPr>
              <a:t>XENONnT</a:t>
            </a:r>
            <a:r>
              <a:rPr lang="en-US" i="1" dirty="0">
                <a:solidFill>
                  <a:srgbClr val="757575"/>
                </a:solidFill>
                <a:latin typeface="Open Sans"/>
              </a:rPr>
              <a:t> Cleanroom at LNGS. </a:t>
            </a:r>
            <a:r>
              <a:rPr lang="en-US" i="1" dirty="0" err="1">
                <a:solidFill>
                  <a:srgbClr val="757575"/>
                </a:solidFill>
                <a:latin typeface="Open Sans"/>
              </a:rPr>
              <a:t>Foto</a:t>
            </a:r>
            <a:r>
              <a:rPr lang="en-US" i="1" dirty="0">
                <a:solidFill>
                  <a:srgbClr val="757575"/>
                </a:solidFill>
                <a:latin typeface="Open Sans"/>
              </a:rPr>
              <a:t>: Roberto </a:t>
            </a:r>
            <a:r>
              <a:rPr lang="en-US" i="1" dirty="0" err="1">
                <a:solidFill>
                  <a:srgbClr val="757575"/>
                </a:solidFill>
                <a:latin typeface="Open Sans"/>
              </a:rPr>
              <a:t>Corrieri</a:t>
            </a:r>
            <a:r>
              <a:rPr lang="en-US" i="1" dirty="0">
                <a:solidFill>
                  <a:srgbClr val="757575"/>
                </a:solidFill>
                <a:latin typeface="Open Sans"/>
              </a:rPr>
              <a:t>/XENON</a:t>
            </a:r>
            <a:endParaRPr lang="en-US" dirty="0"/>
          </a:p>
        </p:txBody>
      </p:sp>
      <p:sp>
        <p:nvSpPr>
          <p:cNvPr id="3" name="pole tekstowe 2"/>
          <p:cNvSpPr txBox="1"/>
          <p:nvPr/>
        </p:nvSpPr>
        <p:spPr>
          <a:xfrm>
            <a:off x="0" y="224135"/>
            <a:ext cx="9191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Konieczna praca w pomieszczeniach o wysokiej czystości pyłowej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981825" y="6400800"/>
            <a:ext cx="2133600" cy="365125"/>
          </a:xfrm>
        </p:spPr>
        <p:txBody>
          <a:bodyPr/>
          <a:lstStyle/>
          <a:p>
            <a:fld id="{A436CFEF-C69F-495B-8FAC-3D460858E3B1}" type="slidenum">
              <a:rPr lang="pl-PL" sz="140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pl-PL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9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38200" y="316468"/>
            <a:ext cx="7558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Zaawansowane współczesne badawcze przedsięwzięcia doświadczalne</a:t>
            </a:r>
            <a:endParaRPr lang="en-US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https://cds.cern.ch/images/CERN-PHOTO-201703-062-52/file?size=med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14400"/>
            <a:ext cx="6096000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cms.cern/sites/default/files/field/image/201902-079_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5" y="3301484"/>
            <a:ext cx="52578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1070817" y="4869418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Aparatura CMS/LHC</a:t>
            </a:r>
            <a:endParaRPr lang="en-US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6CFEF-C69F-495B-8FAC-3D460858E3B1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017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9A0EF206-5BC0-FA40-9E94-C47FAD8694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3600" y="1099174"/>
            <a:ext cx="5257800" cy="45894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A2FF5A7-9B2B-C048-B610-0D05F2FC0056}"/>
              </a:ext>
            </a:extLst>
          </p:cNvPr>
          <p:cNvSpPr txBox="1">
            <a:spLocks/>
          </p:cNvSpPr>
          <p:nvPr/>
        </p:nvSpPr>
        <p:spPr>
          <a:xfrm>
            <a:off x="46800" y="913"/>
            <a:ext cx="9097200" cy="907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 cap="none" spc="0">
                <a:ln w="1905"/>
                <a:solidFill>
                  <a:srgbClr val="9D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30000" noProof="0" smtClean="0">
                <a:ln w="1905"/>
                <a:solidFill>
                  <a:srgbClr val="9D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/>
                <a:ea typeface="+mj-ea"/>
                <a:cs typeface="Arial"/>
              </a:rPr>
              <a:t>16</a:t>
            </a:r>
            <a:r>
              <a:rPr kumimoji="0" lang="en-GB" sz="2400" b="1" i="0" u="none" strike="noStrike" kern="1200" cap="none" spc="0" normalizeH="0" baseline="0" noProof="0" smtClean="0">
                <a:ln w="1905"/>
                <a:solidFill>
                  <a:srgbClr val="9D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/>
                <a:ea typeface="+mj-ea"/>
                <a:cs typeface="Arial"/>
              </a:rPr>
              <a:t>O photodisintegration experiment @ HI</a:t>
            </a:r>
            <a:r>
              <a:rPr kumimoji="0" lang="en-GB" sz="2400" b="1" i="0" u="none" strike="noStrike" kern="1200" cap="none" spc="0" normalizeH="0" baseline="0" noProof="0" smtClean="0">
                <a:ln w="1905"/>
                <a:solidFill>
                  <a:srgbClr val="9D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Symbol" pitchFamily="2" charset="2"/>
                <a:ea typeface="+mj-ea"/>
                <a:cs typeface="Arial"/>
              </a:rPr>
              <a:t>g</a:t>
            </a:r>
            <a:r>
              <a:rPr kumimoji="0" lang="en-GB" sz="2400" b="1" i="0" u="none" strike="noStrike" kern="1200" cap="none" spc="0" normalizeH="0" baseline="0" noProof="0" smtClean="0">
                <a:ln w="1905"/>
                <a:solidFill>
                  <a:srgbClr val="9D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/>
                <a:ea typeface="+mj-ea"/>
                <a:cs typeface="Arial"/>
              </a:rPr>
              <a:t>S</a:t>
            </a:r>
            <a:br>
              <a:rPr kumimoji="0" lang="en-GB" sz="2400" b="1" i="0" u="none" strike="noStrike" kern="1200" cap="none" spc="0" normalizeH="0" baseline="0" noProof="0" smtClean="0">
                <a:ln w="1905"/>
                <a:solidFill>
                  <a:srgbClr val="9D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/>
                <a:ea typeface="+mj-ea"/>
                <a:cs typeface="Arial"/>
              </a:rPr>
            </a:br>
            <a:r>
              <a:rPr kumimoji="0" lang="en-GB" sz="2000" b="0" i="0" u="none" strike="noStrike" kern="1200" cap="none" spc="0" normalizeH="0" baseline="0" noProof="0" smtClean="0">
                <a:ln w="1905"/>
                <a:solidFill>
                  <a:srgbClr val="9D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/>
                <a:ea typeface="+mj-ea"/>
                <a:cs typeface="Arial"/>
                <a:sym typeface="Wingdings" pitchFamily="2" charset="2"/>
              </a:rPr>
              <a:t>(</a:t>
            </a:r>
            <a:r>
              <a:rPr kumimoji="0" lang="en-GB" sz="2000" b="0" i="0" u="none" strike="noStrike" kern="1200" cap="none" spc="0" normalizeH="0" baseline="0" noProof="0" smtClean="0">
                <a:ln w="1905"/>
                <a:solidFill>
                  <a:srgbClr val="9D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/>
                <a:ea typeface="+mj-ea"/>
                <a:cs typeface="Arial"/>
              </a:rPr>
              <a:t>April-September, 2022)</a:t>
            </a:r>
            <a:endParaRPr kumimoji="0" lang="en-GB" sz="2000" b="0" i="0" u="none" strike="noStrike" kern="1200" cap="none" spc="0" normalizeH="0" baseline="0" noProof="0" dirty="0">
              <a:ln w="1905"/>
              <a:solidFill>
                <a:srgbClr val="9D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rial"/>
              <a:ea typeface="+mj-ea"/>
              <a:cs typeface="Arial"/>
            </a:endParaRPr>
          </a:p>
        </p:txBody>
      </p:sp>
      <p:grpSp>
        <p:nvGrpSpPr>
          <p:cNvPr id="4" name="Grupa 48">
            <a:extLst>
              <a:ext uri="{FF2B5EF4-FFF2-40B4-BE49-F238E27FC236}">
                <a16:creationId xmlns:a16="http://schemas.microsoft.com/office/drawing/2014/main" id="{25E7551C-BF6B-C64E-B3D7-31E872E50C65}"/>
              </a:ext>
            </a:extLst>
          </p:cNvPr>
          <p:cNvGrpSpPr>
            <a:grpSpLocks noChangeAspect="1"/>
          </p:cNvGrpSpPr>
          <p:nvPr/>
        </p:nvGrpSpPr>
        <p:grpSpPr>
          <a:xfrm>
            <a:off x="7971750" y="40401"/>
            <a:ext cx="1095617" cy="1180053"/>
            <a:chOff x="7272501" y="3289657"/>
            <a:chExt cx="1565171" cy="1685790"/>
          </a:xfrm>
        </p:grpSpPr>
        <p:pic>
          <p:nvPicPr>
            <p:cNvPr id="5" name="Obraz 49">
              <a:extLst>
                <a:ext uri="{FF2B5EF4-FFF2-40B4-BE49-F238E27FC236}">
                  <a16:creationId xmlns:a16="http://schemas.microsoft.com/office/drawing/2014/main" id="{442A6F2A-A34E-5C44-886C-3E379CDF4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7363113" y="3289657"/>
              <a:ext cx="1474559" cy="1474556"/>
            </a:xfrm>
            <a:prstGeom prst="rect">
              <a:avLst/>
            </a:prstGeom>
          </p:spPr>
        </p:pic>
        <p:sp>
          <p:nvSpPr>
            <p:cNvPr id="6" name="Prostokąt 50">
              <a:extLst>
                <a:ext uri="{FF2B5EF4-FFF2-40B4-BE49-F238E27FC236}">
                  <a16:creationId xmlns:a16="http://schemas.microsoft.com/office/drawing/2014/main" id="{1329920C-BB65-5F49-A75E-CD744E8AD6A8}"/>
                </a:ext>
              </a:extLst>
            </p:cNvPr>
            <p:cNvSpPr/>
            <p:nvPr/>
          </p:nvSpPr>
          <p:spPr>
            <a:xfrm>
              <a:off x="7272501" y="4601718"/>
              <a:ext cx="1484385" cy="3737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GB" sz="11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Warsaw TPC</a:t>
              </a:r>
              <a:endParaRPr lang="en-GB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endParaRPr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2248004" y="6019800"/>
            <a:ext cx="5143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Warsaw</a:t>
            </a:r>
            <a:r>
              <a:rPr lang="pl-PL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Time </a:t>
            </a:r>
            <a:r>
              <a:rPr lang="pl-PL" sz="24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Projection</a:t>
            </a:r>
            <a:r>
              <a:rPr lang="pl-PL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4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Chamber</a:t>
            </a:r>
            <a:endParaRPr lang="en-US" sz="24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>
          <a:xfrm>
            <a:off x="6968378" y="6400800"/>
            <a:ext cx="2133600" cy="365125"/>
          </a:xfrm>
        </p:spPr>
        <p:txBody>
          <a:bodyPr/>
          <a:lstStyle/>
          <a:p>
            <a:fld id="{A436CFEF-C69F-495B-8FAC-3D460858E3B1}" type="slidenum">
              <a:rPr lang="pl-PL" sz="140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B490F-AE35-1B45-BD5A-197C7D3A4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baseline="30000" dirty="0"/>
              <a:t>16</a:t>
            </a:r>
            <a:r>
              <a:rPr lang="en-GB" sz="2400" dirty="0"/>
              <a:t>O photodisintegration experiment @ </a:t>
            </a:r>
            <a:r>
              <a:rPr lang="en-GB" sz="2400" dirty="0" err="1"/>
              <a:t>HI</a:t>
            </a:r>
            <a:r>
              <a:rPr lang="en-GB" sz="2400" dirty="0" err="1">
                <a:latin typeface="Symbol" pitchFamily="2" charset="2"/>
              </a:rPr>
              <a:t>g</a:t>
            </a:r>
            <a:r>
              <a:rPr lang="en-GB" sz="2400" dirty="0" err="1"/>
              <a:t>S</a:t>
            </a:r>
            <a:r>
              <a:rPr lang="en-GB" sz="2400" dirty="0"/>
              <a:t/>
            </a:r>
            <a:br>
              <a:rPr lang="en-GB" sz="2400" dirty="0"/>
            </a:br>
            <a:r>
              <a:rPr lang="en-GB" sz="2000" b="0" dirty="0">
                <a:sym typeface="Wingdings" pitchFamily="2" charset="2"/>
              </a:rPr>
              <a:t>(</a:t>
            </a:r>
            <a:r>
              <a:rPr lang="en-GB" sz="2000" b="0" dirty="0"/>
              <a:t>April-September, 2022)</a:t>
            </a:r>
            <a:endParaRPr lang="en-GB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A40E3F-FAAD-CB40-A32C-EAB5B7ADB4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42826" y="1424562"/>
            <a:ext cx="6144508" cy="54109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9E3292-FA28-FF44-8263-A5A8C0EAC0E6}"/>
              </a:ext>
            </a:extLst>
          </p:cNvPr>
          <p:cNvSpPr txBox="1"/>
          <p:nvPr/>
        </p:nvSpPr>
        <p:spPr>
          <a:xfrm>
            <a:off x="6687336" y="3332591"/>
            <a:ext cx="2278765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defTabSz="457200"/>
            <a:r>
              <a:rPr lang="en-GB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2800" baseline="-25000" dirty="0" err="1">
                <a:solidFill>
                  <a:prstClr val="black"/>
                </a:solidFill>
                <a:latin typeface="Symbol" pitchFamily="2" charset="2"/>
                <a:cs typeface="Arial" panose="020B0604020202020204" pitchFamily="34" charset="0"/>
              </a:rPr>
              <a:t>g</a:t>
            </a:r>
            <a:r>
              <a:rPr lang="en-GB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=13.9 MeV</a:t>
            </a:r>
          </a:p>
        </p:txBody>
      </p:sp>
      <p:sp>
        <p:nvSpPr>
          <p:cNvPr id="13" name="Symbol zastępczy zawartości 1">
            <a:extLst>
              <a:ext uri="{FF2B5EF4-FFF2-40B4-BE49-F238E27FC236}">
                <a16:creationId xmlns:a16="http://schemas.microsoft.com/office/drawing/2014/main" id="{20A79248-2B85-F746-AE08-A77921A6BA7D}"/>
              </a:ext>
            </a:extLst>
          </p:cNvPr>
          <p:cNvSpPr txBox="1">
            <a:spLocks/>
          </p:cNvSpPr>
          <p:nvPr/>
        </p:nvSpPr>
        <p:spPr>
          <a:xfrm>
            <a:off x="457200" y="1098000"/>
            <a:ext cx="4634602" cy="373372"/>
          </a:xfrm>
          <a:prstGeom prst="rect">
            <a:avLst/>
          </a:prstGeom>
        </p:spPr>
        <p:txBody>
          <a:bodyPr wrap="none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GB" sz="1800" b="1" dirty="0">
                <a:solidFill>
                  <a:prstClr val="black"/>
                </a:solidFill>
              </a:rPr>
              <a:t>Example 3-particle topology:</a:t>
            </a:r>
            <a:r>
              <a:rPr lang="en-GB" sz="1800" dirty="0">
                <a:solidFill>
                  <a:prstClr val="black"/>
                </a:solidFill>
              </a:rPr>
              <a:t> raw data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1C42DD-518F-FC4B-BEF8-17BF9C864A38}"/>
              </a:ext>
            </a:extLst>
          </p:cNvPr>
          <p:cNvSpPr txBox="1"/>
          <p:nvPr/>
        </p:nvSpPr>
        <p:spPr>
          <a:xfrm>
            <a:off x="6623625" y="4318996"/>
            <a:ext cx="1970411" cy="698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171450" indent="-171450" defTabSz="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Pressure: 250 mbar</a:t>
            </a:r>
          </a:p>
          <a:p>
            <a:pPr marL="171450" indent="-171450" defTabSz="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Sampling: 12.5 MHz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87D191-C44E-8242-A26C-C1DC14B516BB}"/>
              </a:ext>
            </a:extLst>
          </p:cNvPr>
          <p:cNvSpPr txBox="1"/>
          <p:nvPr/>
        </p:nvSpPr>
        <p:spPr>
          <a:xfrm>
            <a:off x="2400328" y="1895842"/>
            <a:ext cx="316112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defTabSz="457200"/>
            <a:r>
              <a:rPr lang="en-GB" sz="1600" dirty="0">
                <a:solidFill>
                  <a:prstClr val="black"/>
                </a:solidFill>
              </a:rPr>
              <a:t>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B93F75-9917-944D-B4FE-30415FB1A24F}"/>
              </a:ext>
            </a:extLst>
          </p:cNvPr>
          <p:cNvSpPr txBox="1"/>
          <p:nvPr/>
        </p:nvSpPr>
        <p:spPr>
          <a:xfrm>
            <a:off x="2400328" y="5917706"/>
            <a:ext cx="367408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defTabSz="457200"/>
            <a:r>
              <a:rPr lang="en-GB" sz="1600" dirty="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2D559F-2940-DD41-8AE9-9E600429041C}"/>
              </a:ext>
            </a:extLst>
          </p:cNvPr>
          <p:cNvSpPr txBox="1"/>
          <p:nvPr/>
        </p:nvSpPr>
        <p:spPr>
          <a:xfrm>
            <a:off x="5430940" y="1895842"/>
            <a:ext cx="301686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defTabSz="457200"/>
            <a:r>
              <a:rPr lang="en-GB" sz="1600" dirty="0">
                <a:solidFill>
                  <a:prstClr val="black"/>
                </a:solidFill>
              </a:rPr>
              <a:t>V</a:t>
            </a:r>
          </a:p>
        </p:txBody>
      </p:sp>
      <p:grpSp>
        <p:nvGrpSpPr>
          <p:cNvPr id="20" name="Grupa 48">
            <a:extLst>
              <a:ext uri="{FF2B5EF4-FFF2-40B4-BE49-F238E27FC236}">
                <a16:creationId xmlns:a16="http://schemas.microsoft.com/office/drawing/2014/main" id="{32ADD373-D993-944E-A459-7297B19B6480}"/>
              </a:ext>
            </a:extLst>
          </p:cNvPr>
          <p:cNvGrpSpPr>
            <a:grpSpLocks noChangeAspect="1"/>
          </p:cNvGrpSpPr>
          <p:nvPr/>
        </p:nvGrpSpPr>
        <p:grpSpPr>
          <a:xfrm>
            <a:off x="7971750" y="40401"/>
            <a:ext cx="1095617" cy="1180053"/>
            <a:chOff x="7272501" y="3289657"/>
            <a:chExt cx="1565171" cy="1685790"/>
          </a:xfrm>
        </p:grpSpPr>
        <p:pic>
          <p:nvPicPr>
            <p:cNvPr id="21" name="Obraz 49">
              <a:extLst>
                <a:ext uri="{FF2B5EF4-FFF2-40B4-BE49-F238E27FC236}">
                  <a16:creationId xmlns:a16="http://schemas.microsoft.com/office/drawing/2014/main" id="{9519A51D-DCD4-6449-97A4-3D3DAFB20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7363113" y="3289657"/>
              <a:ext cx="1474559" cy="1474556"/>
            </a:xfrm>
            <a:prstGeom prst="rect">
              <a:avLst/>
            </a:prstGeom>
          </p:spPr>
        </p:pic>
        <p:sp>
          <p:nvSpPr>
            <p:cNvPr id="22" name="Prostokąt 50">
              <a:extLst>
                <a:ext uri="{FF2B5EF4-FFF2-40B4-BE49-F238E27FC236}">
                  <a16:creationId xmlns:a16="http://schemas.microsoft.com/office/drawing/2014/main" id="{AD6AE330-E017-694D-BBE3-9834979EFF69}"/>
                </a:ext>
              </a:extLst>
            </p:cNvPr>
            <p:cNvSpPr/>
            <p:nvPr/>
          </p:nvSpPr>
          <p:spPr>
            <a:xfrm>
              <a:off x="7272501" y="4601718"/>
              <a:ext cx="1484385" cy="3737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GB" sz="11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Warsaw TPC</a:t>
              </a:r>
              <a:endParaRPr lang="en-GB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1A233E4-A681-1644-9B3D-B984B71DF79F}"/>
              </a:ext>
            </a:extLst>
          </p:cNvPr>
          <p:cNvSpPr txBox="1"/>
          <p:nvPr/>
        </p:nvSpPr>
        <p:spPr>
          <a:xfrm>
            <a:off x="5382590" y="4623605"/>
            <a:ext cx="1013419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defTabSz="457200"/>
            <a:r>
              <a:rPr lang="en-GB" sz="1600" dirty="0">
                <a:solidFill>
                  <a:prstClr val="black"/>
                </a:solidFill>
              </a:rPr>
              <a:t>UVW sum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618514" y="6514484"/>
            <a:ext cx="525486" cy="343516"/>
          </a:xfrm>
        </p:spPr>
        <p:txBody>
          <a:bodyPr/>
          <a:lstStyle/>
          <a:p>
            <a:fld id="{039FFB92-A1C8-204A-B56F-85F62A4954E3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424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cf4188b1f59487e6a21f13dbea2.previews.dropboxusercontent.com/p/thumb/ABHApQh49KYMju9YlD_iZq1nfKkpKJZRLllY3-x8NxxXLEIRPGYeZXjV9SWW_Xdl8s7lrUHz3FCVjGF3X90hsvGem1K-YvYtbPAOdKGWxN-LE8CTDJCWNVkXkb1LMkhYC8KLQUL_U3HNuGO9ruPW4jRj3cYUDc_RBQ_OseO85A_jw4XXb49j2PdMjJhbPkpzdhPtp-CubjcwItzpx405CeaFeiGSo81FJLgDci49hzaOXf6JhCKRbO1yC6dXfOx97t2OTVQnZTRmznxvrqx-IpjIsYF25UIYnd9Q9cJCPJblgBFP8VzJD6p6vg16oTty5gv2fMLHYjycNN7_mHqMLHoGsOpYjfnOss3rYHxMcHglEQ/p.jpeg?fv_content=true&amp;size_mode=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31496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ucadf84afd227f9537e7d64acd4b.previews.dropboxusercontent.com/p/thumb/ABH8AwyfY0SrnpLgGgKMhBBLCYipHGZbiIj2XjzYlfnhY8I2_NVk3ZxioiTuo74Uw4MUFKHmVlxhgX6x33us0sjR8MPAesnP5dtztgbCv9hSkCxSVhVgDzKgfZkEunjj5XNom4FrywDwIB3FSfha7UKLjrcUX5YkDtRp2lq3xCKiXp8ktVAIBJb0ViRTrZdVRaWX43Eyi9cbeHu9rBX5tD72YKVUuelEcXrzyuX8HwtgRZGkbnhd1PaPHJurAhwsg0p0S4zsDMtDqdUMZgHdZ8L7zr0DrE4dyxDiXbn-KPb7PuXfoTvR0BRZlh5qQBF8qQsBOyY93OJ-FBTBkIRBmTp8ncsppGWJYftVax1qtS_B1w/p.jpeg?fv_content=true&amp;size_mode=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600200"/>
            <a:ext cx="3153317" cy="236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uc26470d6b0d8bfb2b2dfa7aed77.previews.dropboxusercontent.com/p/thumb/ABFvL54gs10vR69Folu8J9nWopgAeaLAUVD1bnKkpGYo4UildptJn4H8dS6JfZOzTeRx2wgNe2WEXKOCnPleTPoNmv4DVrtBgUe1RuCSyOvkeMBuNlCUXvAP1d-FGp_gIJNOgb6Og_FeuVeEmVwqArPRHzhAnxzKuXAp436j0Lfnvqh8zXCcrweuYU2czMawJdwPPaIfvZ3gBrrq6BxDW1QAPg39c1KZ3waOH1Uhs7FLLHd0jnJ74Dmv2zD7iOluBkJf78UJxcswE3HFT0vZ-JmrGqzAXzz7trU8A6rjKTRQKgRIhTbQMI30S8Jf2JdYH1qvfVMPRnsOLv-8vvp8vwJfIfu-qS8VOongs0q9W2GJI403icShdqUE160veVrDVqL4nXpfp0JOa0jHrf3zl-NI_v4D_00FKysrjhECU1Ff2A/p.jpeg?fv_content=true&amp;size_mode=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203" y="2362200"/>
            <a:ext cx="3411797" cy="255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2209800" y="304800"/>
            <a:ext cx="5833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Montaż </a:t>
            </a:r>
            <a:r>
              <a:rPr lang="pl-PL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Warsaw</a:t>
            </a:r>
            <a:r>
              <a:rPr lang="pl-PL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TPC w 1.44 Pasteura 5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Picture 2" descr="D:\wojtek 31_12_2021\Wydzial Fizyki\16772593295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508" y="4145701"/>
            <a:ext cx="3414983" cy="256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5257800" y="5890141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 pomieszczenia 1.44 !!!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976456" y="6473825"/>
            <a:ext cx="2133600" cy="365125"/>
          </a:xfrm>
        </p:spPr>
        <p:txBody>
          <a:bodyPr/>
          <a:lstStyle/>
          <a:p>
            <a:fld id="{A436CFEF-C69F-495B-8FAC-3D460858E3B1}" type="slidenum">
              <a:rPr lang="pl-PL" sz="140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74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1" r="28828" b="11667"/>
          <a:stretch/>
        </p:blipFill>
        <p:spPr bwMode="auto">
          <a:xfrm>
            <a:off x="228600" y="1143000"/>
            <a:ext cx="8677275" cy="5038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2514600" y="381000"/>
            <a:ext cx="5338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Nowa aranżacja 0.57/0.58 Pasteura 5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>
          <a:xfrm>
            <a:off x="8643132" y="6514484"/>
            <a:ext cx="525486" cy="343516"/>
          </a:xfrm>
        </p:spPr>
        <p:txBody>
          <a:bodyPr/>
          <a:lstStyle/>
          <a:p>
            <a:fld id="{039FFB92-A1C8-204A-B56F-85F62A4954E3}" type="slidenum">
              <a:rPr lang="pl-PL" smtClean="0"/>
              <a:pPr/>
              <a:t>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9098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uc121c91c2f3dbaa5ce4a3ac38f3.previews.dropboxusercontent.com/p/thumb/ABG1_YS2IIV-whlOokT4ccsNw-ikFCgwgwEEpG-CIqaJwX6Txtd31kHGQR49O1DLDIIte0tFK064IHBDJM98egaSSHMBewjHIIRSqQca0IjMHL2S6HAKYU2cPvcFbzWZxnyxHpQgzrCLvwI5cLQTYa8MkDe_0nKszsUvhJiDv2QnSKCAwUFTEk_5uUgIIU6JPmjqvwBll8YtzVom2yjITjyW8rfSVIdJXCuBTjgfgDedrlsXL67W4-U6tpUkyD5kiNNhWa_myF2i-2tICFqt0Kax2LAp2BuYk2TOoEJxzbI_Ybp9wHOz2tjTIEtYDWLkCZ0FtPJWLC2KhSknjicN4zHDgoYQtoX0054hhbm22YTqWA/p.jpeg?fv_content=true&amp;size_mode=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4" y="914400"/>
            <a:ext cx="4462619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ucbbbcde534f9065b4a538d2cb31.previews.dropboxusercontent.com/p/thumb/ABHAH7V8VAOLaJBSOZmUEEfUF5HZpRGzqf55C_8NtqNA3yZh0tAojBMxpErQByIesp-EoiIaj4An8_dcdfueArX7w00kahecB84dIDKD3L4ANWnXFWcwTttrcMk8WtbWndg1S-sYUAmEGlCYsPDgxMPYhDrcFx57z7xxGeOqiB9csG5jSfMha9ngCZahO8C5BLECPEuOEq5h0Ay7g9XXfWvPJo9OdFeMHCp4p7iknnDoCL9wfMDQn8FOCmm-4iJxrlQDuCiU5khykK3ASYkedJqG_EIpaM_6TbW3dd5Nc8drKJtnwqR3qt8t-KYyaN_8UVJbYSbYwxZwy9oujuy_fXKk57MBVdJtUZenrN4QXXJ9-g/p.png?fv_content=true&amp;size_mode=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443480"/>
            <a:ext cx="6096000" cy="337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2667000" y="228600"/>
            <a:ext cx="3764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Nowa aranżacja 0.57/0.58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>
          <a:xfrm>
            <a:off x="8637564" y="6514484"/>
            <a:ext cx="525486" cy="343516"/>
          </a:xfrm>
        </p:spPr>
        <p:txBody>
          <a:bodyPr/>
          <a:lstStyle/>
          <a:p>
            <a:fld id="{039FFB92-A1C8-204A-B56F-85F62A4954E3}" type="slidenum">
              <a:rPr lang="pl-PL" smtClean="0"/>
              <a:pPr/>
              <a:t>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1806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otyw pakietu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7898</TotalTime>
  <Words>263</Words>
  <Application>Microsoft Office PowerPoint</Application>
  <PresentationFormat>Pokaz na ekranie (4:3)</PresentationFormat>
  <Paragraphs>68</Paragraphs>
  <Slides>18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18</vt:i4>
      </vt:variant>
    </vt:vector>
  </HeadingPairs>
  <TitlesOfParts>
    <vt:vector size="27" baseType="lpstr">
      <vt:lpstr>Arial</vt:lpstr>
      <vt:lpstr>Calibri</vt:lpstr>
      <vt:lpstr>Montserrat</vt:lpstr>
      <vt:lpstr>Open Sans</vt:lpstr>
      <vt:lpstr>Symbol</vt:lpstr>
      <vt:lpstr>Titillium Web</vt:lpstr>
      <vt:lpstr>Wingdings</vt:lpstr>
      <vt:lpstr>Motyw pakietu Office</vt:lpstr>
      <vt:lpstr>1_Motyw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16O photodisintegration experiment @ HIgS (April-September, 2022)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WD</dc:creator>
  <cp:lastModifiedBy>Gość PPW</cp:lastModifiedBy>
  <cp:revision>57</cp:revision>
  <dcterms:created xsi:type="dcterms:W3CDTF">2021-03-10T11:32:32Z</dcterms:created>
  <dcterms:modified xsi:type="dcterms:W3CDTF">2023-02-27T13:56:39Z</dcterms:modified>
</cp:coreProperties>
</file>