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313" r:id="rId3"/>
    <p:sldId id="256" r:id="rId4"/>
    <p:sldId id="291" r:id="rId5"/>
    <p:sldId id="276" r:id="rId6"/>
    <p:sldId id="297" r:id="rId7"/>
    <p:sldId id="277" r:id="rId8"/>
    <p:sldId id="257" r:id="rId9"/>
    <p:sldId id="258" r:id="rId10"/>
    <p:sldId id="259" r:id="rId11"/>
    <p:sldId id="293" r:id="rId12"/>
    <p:sldId id="278" r:id="rId13"/>
    <p:sldId id="281" r:id="rId14"/>
    <p:sldId id="318" r:id="rId15"/>
    <p:sldId id="283" r:id="rId16"/>
    <p:sldId id="300" r:id="rId17"/>
    <p:sldId id="312" r:id="rId18"/>
    <p:sldId id="314" r:id="rId19"/>
    <p:sldId id="315" r:id="rId20"/>
    <p:sldId id="303" r:id="rId21"/>
    <p:sldId id="308" r:id="rId22"/>
    <p:sldId id="30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daCh" initials="MCh" lastIdx="4" clrIdx="0">
    <p:extLst>
      <p:ext uri="{19B8F6BF-5375-455C-9EA6-DF929625EA0E}">
        <p15:presenceInfo xmlns:p15="http://schemas.microsoft.com/office/powerpoint/2012/main" userId="Magda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827"/>
    <a:srgbClr val="555C64"/>
    <a:srgbClr val="4A525D"/>
    <a:srgbClr val="BBC8D9"/>
    <a:srgbClr val="BCEAF6"/>
    <a:srgbClr val="8DDAEF"/>
    <a:srgbClr val="60CDE9"/>
    <a:srgbClr val="7FC9E3"/>
    <a:srgbClr val="019AE4"/>
    <a:srgbClr val="48D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6AB5D-35BF-4202-B462-33121C9D882B}" type="datetimeFigureOut">
              <a:rPr lang="pl-PL" smtClean="0"/>
              <a:t>01.03.2023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24CD5-87EB-417F-BA79-898504517AB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24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8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5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00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55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9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43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7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76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6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A0B5E-D556-40BD-BB92-E768229866C6}" type="datetimeFigureOut">
              <a:rPr lang="en-US" smtClean="0"/>
              <a:t>3/1/2023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25363-549E-4BD1-83D2-5C6DC89B4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58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tmp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hyperlink" Target="https://www.heartviews.org/text.asp?2017/18/3/108/217849" TargetMode="External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g"/><Relationship Id="rId10" Type="http://schemas.openxmlformats.org/officeDocument/2006/relationships/image" Target="../media/image32.jpg"/><Relationship Id="rId4" Type="http://schemas.openxmlformats.org/officeDocument/2006/relationships/image" Target="../media/image26.tiff"/><Relationship Id="rId9" Type="http://schemas.openxmlformats.org/officeDocument/2006/relationships/image" Target="../media/image3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1"/>
          <p:cNvSpPr txBox="1">
            <a:spLocks/>
          </p:cNvSpPr>
          <p:nvPr/>
        </p:nvSpPr>
        <p:spPr>
          <a:xfrm>
            <a:off x="0" y="609600"/>
            <a:ext cx="8441636" cy="1543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600" dirty="0"/>
              <a:t> </a:t>
            </a:r>
          </a:p>
          <a:p>
            <a:r>
              <a:rPr lang="pl-PL" b="1" dirty="0"/>
              <a:t>	Pracownia Fizyki Komórki</a:t>
            </a:r>
          </a:p>
          <a:p>
            <a:r>
              <a:rPr lang="pl-PL" sz="3200" b="1" dirty="0"/>
              <a:t>	</a:t>
            </a:r>
            <a:r>
              <a:rPr lang="pl-PL" sz="3200" dirty="0"/>
              <a:t>Infrastruktura i możliwości projektowe</a:t>
            </a:r>
          </a:p>
          <a:p>
            <a:pPr algn="ctr"/>
            <a:endParaRPr lang="pl-PL" sz="3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D00B0D-36B9-68A2-84A3-771DF57BC982}"/>
              </a:ext>
            </a:extLst>
          </p:cNvPr>
          <p:cNvGrpSpPr/>
          <p:nvPr/>
        </p:nvGrpSpPr>
        <p:grpSpPr>
          <a:xfrm>
            <a:off x="-1" y="5200953"/>
            <a:ext cx="12192002" cy="1200329"/>
            <a:chOff x="-1" y="5200953"/>
            <a:chExt cx="12192002" cy="1200329"/>
          </a:xfrm>
        </p:grpSpPr>
        <p:sp>
          <p:nvSpPr>
            <p:cNvPr id="9" name="Prostokąt 8"/>
            <p:cNvSpPr/>
            <p:nvPr/>
          </p:nvSpPr>
          <p:spPr>
            <a:xfrm>
              <a:off x="-1" y="5200953"/>
              <a:ext cx="12192002" cy="1200329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pl-PL" sz="2400" dirty="0"/>
                <a:t>Zakład Biofizyki</a:t>
              </a:r>
            </a:p>
            <a:p>
              <a:pPr algn="r"/>
              <a:r>
                <a:rPr lang="pl-PL" sz="2400" dirty="0"/>
                <a:t>Kierownik: dr Renata </a:t>
              </a:r>
              <a:r>
                <a:rPr lang="pl-PL" sz="2400" dirty="0" err="1"/>
                <a:t>Grzela</a:t>
              </a:r>
              <a:endParaRPr lang="pl-PL" sz="2400" dirty="0"/>
            </a:p>
            <a:p>
              <a:pPr algn="r"/>
              <a:r>
                <a:rPr lang="pl-PL" sz="2400" dirty="0"/>
                <a:t>Specjalista badawczo-techniczny: dr Anna Stankiewicz-</a:t>
              </a:r>
              <a:r>
                <a:rPr lang="pl-PL" sz="2400" dirty="0" err="1"/>
                <a:t>Drogoń</a:t>
              </a:r>
              <a:endParaRPr lang="en-US" sz="2400" dirty="0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958" y="5276873"/>
              <a:ext cx="895987" cy="1048488"/>
            </a:xfrm>
            <a:prstGeom prst="rect">
              <a:avLst/>
            </a:prstGeom>
          </p:spPr>
        </p:pic>
      </p:grpSp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04" y="5276873"/>
            <a:ext cx="1078875" cy="107887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738" y="5893868"/>
            <a:ext cx="1493799" cy="43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95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" b="1"/>
          <a:stretch/>
        </p:blipFill>
        <p:spPr>
          <a:xfrm>
            <a:off x="628719" y="1655659"/>
            <a:ext cx="3127324" cy="3546682"/>
          </a:xfrm>
          <a:prstGeom prst="rect">
            <a:avLst/>
          </a:prstGeom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0" y="280294"/>
            <a:ext cx="12192000" cy="1238139"/>
          </a:xfrm>
          <a:solidFill>
            <a:srgbClr val="4A525D"/>
          </a:solidFill>
        </p:spPr>
        <p:txBody>
          <a:bodyPr>
            <a:normAutofit/>
          </a:bodyPr>
          <a:lstStyle/>
          <a:p>
            <a:pPr algn="ctr"/>
            <a:r>
              <a:rPr lang="pl-PL" sz="3600" b="1" dirty="0" err="1">
                <a:solidFill>
                  <a:schemeClr val="bg1"/>
                </a:solidFill>
              </a:rPr>
              <a:t>Wielodetekcyjny</a:t>
            </a:r>
            <a:r>
              <a:rPr lang="pl-PL" sz="3600" b="1" dirty="0">
                <a:solidFill>
                  <a:schemeClr val="bg1"/>
                </a:solidFill>
              </a:rPr>
              <a:t> czytnik </a:t>
            </a:r>
            <a:r>
              <a:rPr lang="pl-PL" sz="3600" b="1" dirty="0" err="1">
                <a:solidFill>
                  <a:schemeClr val="bg1"/>
                </a:solidFill>
              </a:rPr>
              <a:t>mikropłytkowy</a:t>
            </a:r>
            <a:r>
              <a:rPr lang="pl-PL" sz="3600" b="1" dirty="0">
                <a:solidFill>
                  <a:schemeClr val="bg1"/>
                </a:solidFill>
              </a:rPr>
              <a:t> </a:t>
            </a:r>
            <a:br>
              <a:rPr lang="pl-PL" sz="3600" b="1" dirty="0">
                <a:solidFill>
                  <a:schemeClr val="bg1"/>
                </a:solidFill>
              </a:rPr>
            </a:br>
            <a:r>
              <a:rPr lang="pl-PL" sz="3600" b="1" dirty="0" err="1">
                <a:solidFill>
                  <a:schemeClr val="bg1"/>
                </a:solidFill>
              </a:rPr>
              <a:t>Synergy</a:t>
            </a:r>
            <a:r>
              <a:rPr lang="pl-PL" sz="3600" b="1" dirty="0">
                <a:solidFill>
                  <a:schemeClr val="bg1"/>
                </a:solidFill>
              </a:rPr>
              <a:t> H1, </a:t>
            </a:r>
            <a:r>
              <a:rPr lang="pl-PL" sz="3600" b="1" dirty="0" err="1">
                <a:solidFill>
                  <a:schemeClr val="bg1"/>
                </a:solidFill>
              </a:rPr>
              <a:t>Biotek</a:t>
            </a:r>
            <a:r>
              <a:rPr lang="pl-PL" sz="3600" b="1" dirty="0">
                <a:solidFill>
                  <a:schemeClr val="bg1"/>
                </a:solidFill>
              </a:rPr>
              <a:t>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643085" y="2080700"/>
            <a:ext cx="7053224" cy="4334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dwa niezależne układy optyczne: moduł filtrowy i monochromatory;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pomiar z góry i z dołu płytki w przypadku monochromatorów, możliwość manipulacji szerokością szczeliny (w zakresie 9-50 nm);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wbudowane 2 pary filtrów: 284 nm / 340 nm oraz 420 nm / 475 nm; możliwość rozbudowy układu o inne filtry;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inkubator,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wytrząsarka, dwukanałowy dyspenser pozwalający na dozowanie niewielkich objętości wybranych odczynników (5 – 1000 ul) bezpośrednio do dołka płytki, pomiar na płytkach 6 – 384-dołkowych;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pomiar absorbancji  w zakresie 230 - 999 nm, pomiar luminescencji w zakresie 300 - 700nm, pomiar intensywności fluorescencji, w tym np.</a:t>
            </a:r>
            <a:r>
              <a:rPr lang="en-US" b="1" dirty="0"/>
              <a:t> </a:t>
            </a:r>
            <a:r>
              <a:rPr lang="en-US" dirty="0" err="1"/>
              <a:t>Förster</a:t>
            </a:r>
            <a:r>
              <a:rPr lang="pl-PL" dirty="0"/>
              <a:t>o</a:t>
            </a:r>
            <a:r>
              <a:rPr lang="en-US" dirty="0" err="1"/>
              <a:t>wski</a:t>
            </a:r>
            <a:r>
              <a:rPr lang="pl-PL" dirty="0"/>
              <a:t>ego</a:t>
            </a:r>
            <a:r>
              <a:rPr lang="en-US" dirty="0"/>
              <a:t> </a:t>
            </a:r>
            <a:r>
              <a:rPr lang="en-US" dirty="0" err="1"/>
              <a:t>rezonansow</a:t>
            </a:r>
            <a:r>
              <a:rPr lang="pl-PL" dirty="0"/>
              <a:t>ego</a:t>
            </a:r>
            <a:r>
              <a:rPr lang="en-US" dirty="0"/>
              <a:t> transfer</a:t>
            </a:r>
            <a:r>
              <a:rPr lang="pl-PL" dirty="0"/>
              <a:t>u</a:t>
            </a:r>
            <a:r>
              <a:rPr lang="en-US" dirty="0"/>
              <a:t> </a:t>
            </a:r>
            <a:r>
              <a:rPr lang="en-US" dirty="0" err="1"/>
              <a:t>energii</a:t>
            </a:r>
            <a:r>
              <a:rPr lang="pl-PL" dirty="0"/>
              <a:t> (FRET)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zastosowanie: ELISA, cytotoksyczność, testy inhibitorów, aktywność lucyferazy, kinetyka reakcji wiązania.</a:t>
            </a:r>
          </a:p>
        </p:txBody>
      </p:sp>
      <p:pic>
        <p:nvPicPr>
          <p:cNvPr id="3" name="Picture 2" descr="A picture containing case&#10;&#10;Description automatically generated">
            <a:extLst>
              <a:ext uri="{FF2B5EF4-FFF2-40B4-BE49-F238E27FC236}">
                <a16:creationId xmlns:a16="http://schemas.microsoft.com/office/drawing/2014/main" id="{F9D13D47-D24E-FEF7-D9AC-D1FDA54DD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90" y="5202341"/>
            <a:ext cx="1859854" cy="1313735"/>
          </a:xfrm>
          <a:prstGeom prst="rect">
            <a:avLst/>
          </a:prstGeom>
        </p:spPr>
      </p:pic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4493BF5B-2A87-DE37-5669-4B634634D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058" y="5316116"/>
            <a:ext cx="1992247" cy="109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657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939184" y="1857447"/>
            <a:ext cx="663922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Interferometr </a:t>
            </a:r>
            <a:r>
              <a:rPr lang="pl-PL" sz="2400" dirty="0" err="1"/>
              <a:t>biowarstwowy</a:t>
            </a:r>
            <a:r>
              <a:rPr lang="pl-PL" sz="2400" dirty="0"/>
              <a:t> </a:t>
            </a:r>
            <a:r>
              <a:rPr lang="pl-PL" sz="2400" dirty="0" err="1"/>
              <a:t>BLItz</a:t>
            </a:r>
            <a:r>
              <a:rPr lang="pl-PL" sz="2400" dirty="0"/>
              <a:t>, </a:t>
            </a:r>
            <a:r>
              <a:rPr lang="pl-PL" sz="2400" dirty="0" err="1"/>
              <a:t>ForteBio</a:t>
            </a:r>
            <a:endParaRPr lang="pl-PL" sz="2400" dirty="0"/>
          </a:p>
          <a:p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pomiar interakcji makrocząsteczek w czasie rzeczywistym, z dużą dokładnością, bez konieczności znakowania fluorescencyjnego;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szeroka gama biosensorów (powierzchnia aktywowana biologicznie: przeciwciała, Ni-NTA, streptawidyna) - możliwość badania oddziaływań różnych makrocząsteczek:</a:t>
            </a:r>
          </a:p>
          <a:p>
            <a:pPr lvl="1"/>
            <a:r>
              <a:rPr lang="pl-PL" dirty="0"/>
              <a:t>	białek, peptydów, RNA, DNA, lipidów, glikolipidów… 	(oddziaływania antygen-przeciwciało, oddziaływanie</a:t>
            </a:r>
          </a:p>
          <a:p>
            <a:pPr lvl="1"/>
            <a:r>
              <a:rPr lang="pl-PL" dirty="0"/>
              <a:t>	białek z liposomami, oddziaływanie RNA z białkami);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analiza kinetyki reakcji wiązania - pomiary powinowactwa wiązania, wyznaczenie stałej asocjacji / dysocjacji, wyznaczenie stałej szybkości reakcji.</a:t>
            </a:r>
          </a:p>
        </p:txBody>
      </p:sp>
      <p:sp>
        <p:nvSpPr>
          <p:cNvPr id="6" name="Tytuł 8"/>
          <p:cNvSpPr txBox="1">
            <a:spLocks/>
          </p:cNvSpPr>
          <p:nvPr/>
        </p:nvSpPr>
        <p:spPr>
          <a:xfrm>
            <a:off x="0" y="373770"/>
            <a:ext cx="12192000" cy="884759"/>
          </a:xfrm>
          <a:prstGeom prst="rect">
            <a:avLst/>
          </a:prstGeom>
          <a:solidFill>
            <a:srgbClr val="4A525D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l-PL" sz="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</a:rPr>
              <a:t>Stanowisko do badania oddziaływań międzycząsteczkowych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95" y="2107636"/>
            <a:ext cx="3500284" cy="38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83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0" y="204944"/>
            <a:ext cx="12192000" cy="880906"/>
          </a:xfrm>
          <a:solidFill>
            <a:srgbClr val="4A525D"/>
          </a:solidFill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Pokój komórkowy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1" name="Symbol zastępczy zawartości 9"/>
          <p:cNvSpPr txBox="1">
            <a:spLocks/>
          </p:cNvSpPr>
          <p:nvPr/>
        </p:nvSpPr>
        <p:spPr>
          <a:xfrm>
            <a:off x="601194" y="4245164"/>
            <a:ext cx="3596529" cy="202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eriod"/>
            </a:pPr>
            <a:r>
              <a:rPr lang="pl-PL" sz="2000" dirty="0"/>
              <a:t>Sprzęt</a:t>
            </a:r>
          </a:p>
          <a:p>
            <a:pPr lvl="1"/>
            <a:r>
              <a:rPr lang="pl-PL" sz="1800" dirty="0"/>
              <a:t>komora laminarna klasy II;</a:t>
            </a:r>
          </a:p>
          <a:p>
            <a:pPr lvl="1"/>
            <a:r>
              <a:rPr lang="pl-PL" sz="1800" dirty="0"/>
              <a:t>inkubator CO</a:t>
            </a:r>
            <a:r>
              <a:rPr lang="pl-PL" sz="1800" baseline="-25000" dirty="0"/>
              <a:t>2</a:t>
            </a:r>
            <a:r>
              <a:rPr lang="pl-PL" sz="1800" dirty="0"/>
              <a:t>;</a:t>
            </a:r>
          </a:p>
          <a:p>
            <a:pPr lvl="1"/>
            <a:r>
              <a:rPr lang="pl-PL" sz="1800" dirty="0"/>
              <a:t>mikroskop odwrócony;</a:t>
            </a:r>
          </a:p>
          <a:p>
            <a:pPr lvl="1"/>
            <a:r>
              <a:rPr lang="pl-PL" sz="1800" dirty="0"/>
              <a:t>wirówka, łaźnia wodna;</a:t>
            </a:r>
          </a:p>
          <a:p>
            <a:pPr lvl="1"/>
            <a:r>
              <a:rPr lang="pl-PL" sz="1800" dirty="0"/>
              <a:t>pomieszczenie: B2.36.</a:t>
            </a:r>
          </a:p>
          <a:p>
            <a:pPr marL="457200" lvl="1" indent="0">
              <a:buNone/>
            </a:pPr>
            <a:endParaRPr lang="pl-PL" sz="1000" dirty="0">
              <a:solidFill>
                <a:srgbClr val="FF0000"/>
              </a:solidFill>
            </a:endParaRPr>
          </a:p>
        </p:txBody>
      </p:sp>
      <p:sp>
        <p:nvSpPr>
          <p:cNvPr id="10" name="Symbol zastępczy zawartości 9"/>
          <p:cNvSpPr txBox="1">
            <a:spLocks/>
          </p:cNvSpPr>
          <p:nvPr/>
        </p:nvSpPr>
        <p:spPr>
          <a:xfrm>
            <a:off x="7132996" y="4245164"/>
            <a:ext cx="5059004" cy="24227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400" dirty="0"/>
              <a:t> </a:t>
            </a:r>
            <a:r>
              <a:rPr lang="pl-PL" sz="2000" dirty="0"/>
              <a:t>3.   Zakład Inżynierii Genetycznej (ZIG)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/>
              <a:t>w Zakładzie Biofizyki</a:t>
            </a:r>
          </a:p>
          <a:p>
            <a:pPr lvl="1"/>
            <a:r>
              <a:rPr lang="pl-PL" sz="1800" dirty="0"/>
              <a:t>GMM – genetycznie zmodyfikowane mikroorganizmy, w tym linie komórkowe; </a:t>
            </a:r>
          </a:p>
          <a:p>
            <a:pPr lvl="1"/>
            <a:r>
              <a:rPr lang="pl-PL" sz="1800" dirty="0"/>
              <a:t>zamknięte użycie GMM może być prowadzone wyłącznie w laboratoriach ZIG;</a:t>
            </a:r>
          </a:p>
          <a:p>
            <a:pPr lvl="1"/>
            <a:r>
              <a:rPr lang="pl-PL" sz="1800" dirty="0"/>
              <a:t>szkolenie – przygotowanie dokumentacji; </a:t>
            </a:r>
          </a:p>
          <a:p>
            <a:pPr lvl="1"/>
            <a:r>
              <a:rPr lang="pl-PL" sz="1800" dirty="0"/>
              <a:t>ale najpierw infrastruktura.</a:t>
            </a:r>
            <a:endParaRPr lang="pl-PL" sz="1400" dirty="0"/>
          </a:p>
        </p:txBody>
      </p:sp>
      <p:sp>
        <p:nvSpPr>
          <p:cNvPr id="12" name="Symbol zastępczy zawartości 9"/>
          <p:cNvSpPr txBox="1">
            <a:spLocks/>
          </p:cNvSpPr>
          <p:nvPr/>
        </p:nvSpPr>
        <p:spPr>
          <a:xfrm>
            <a:off x="4197723" y="4245164"/>
            <a:ext cx="2526927" cy="2165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2000" dirty="0"/>
              <a:t>2.    Finansowanie</a:t>
            </a:r>
          </a:p>
          <a:p>
            <a:pPr lvl="1"/>
            <a:r>
              <a:rPr lang="pl-PL" sz="1800" dirty="0"/>
              <a:t>w przygotowaniu wnioski grantowe;</a:t>
            </a:r>
          </a:p>
          <a:p>
            <a:pPr lvl="1"/>
            <a:r>
              <a:rPr lang="pl-PL" sz="1800" dirty="0"/>
              <a:t>laboratorium zewnętrzne.</a:t>
            </a:r>
            <a:endParaRPr lang="pl-PL" sz="14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1" b="26065"/>
          <a:stretch/>
        </p:blipFill>
        <p:spPr>
          <a:xfrm>
            <a:off x="0" y="1266109"/>
            <a:ext cx="12192000" cy="268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0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9230473" y="0"/>
            <a:ext cx="3040185" cy="6858000"/>
          </a:xfrm>
          <a:prstGeom prst="rect">
            <a:avLst/>
          </a:prstGeom>
          <a:solidFill>
            <a:srgbClr val="4A5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44" y="619432"/>
            <a:ext cx="9230473" cy="885013"/>
          </a:xfrm>
          <a:solidFill>
            <a:srgbClr val="4A525D"/>
          </a:solidFill>
        </p:spPr>
        <p:txBody>
          <a:bodyPr>
            <a:norm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Hodowle komórkowe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2"/>
          <p:cNvSpPr txBox="1">
            <a:spLocks/>
          </p:cNvSpPr>
          <p:nvPr/>
        </p:nvSpPr>
        <p:spPr>
          <a:xfrm>
            <a:off x="621892" y="2192135"/>
            <a:ext cx="78240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l-PL" sz="1900" dirty="0"/>
              <a:t>Utrzymanie i obserwacja linii komórkowych (pasaże, przechowywanie, testy na </a:t>
            </a:r>
            <a:r>
              <a:rPr lang="pl-PL" sz="1900" dirty="0" err="1"/>
              <a:t>mykoplazmę</a:t>
            </a:r>
            <a:r>
              <a:rPr lang="pl-PL" sz="1900" dirty="0"/>
              <a:t>).</a:t>
            </a:r>
          </a:p>
          <a:p>
            <a:pPr marL="457200" lvl="1" indent="0">
              <a:buNone/>
            </a:pPr>
            <a:r>
              <a:rPr lang="pl-PL" sz="1300" dirty="0"/>
              <a:t> </a:t>
            </a:r>
          </a:p>
          <a:p>
            <a:pPr lvl="1"/>
            <a:r>
              <a:rPr lang="pl-PL" sz="1900" dirty="0"/>
              <a:t>Linie komórkowe: HEK293, HEK293T, HUVEC, </a:t>
            </a:r>
            <a:r>
              <a:rPr lang="pl-PL" sz="1900" dirty="0" err="1"/>
              <a:t>HeLa</a:t>
            </a:r>
            <a:r>
              <a:rPr lang="pl-PL" sz="1900" dirty="0"/>
              <a:t>, A549, HepG2.</a:t>
            </a:r>
          </a:p>
          <a:p>
            <a:pPr marL="457200" lvl="1" indent="0">
              <a:buNone/>
            </a:pPr>
            <a:r>
              <a:rPr lang="pl-PL" sz="1300" dirty="0"/>
              <a:t> </a:t>
            </a:r>
          </a:p>
          <a:p>
            <a:pPr lvl="1"/>
            <a:r>
              <a:rPr lang="pl-PL" sz="1900" dirty="0"/>
              <a:t>Badanie cytotoksyczności związków.</a:t>
            </a:r>
          </a:p>
          <a:p>
            <a:pPr marL="457200" lvl="1" indent="0">
              <a:buNone/>
            </a:pPr>
            <a:r>
              <a:rPr lang="pl-PL" sz="1300" dirty="0"/>
              <a:t> </a:t>
            </a:r>
          </a:p>
          <a:p>
            <a:pPr lvl="1"/>
            <a:r>
              <a:rPr lang="pl-PL" sz="1900" dirty="0"/>
              <a:t>Badanie inhibitorów translacji.</a:t>
            </a:r>
          </a:p>
          <a:p>
            <a:pPr marL="457200" lvl="1" indent="0">
              <a:buNone/>
            </a:pPr>
            <a:r>
              <a:rPr lang="pl-PL" sz="1300" dirty="0"/>
              <a:t> </a:t>
            </a:r>
          </a:p>
          <a:p>
            <a:pPr lvl="1"/>
            <a:r>
              <a:rPr lang="pl-PL" sz="1900" dirty="0"/>
              <a:t>Badania związane z wprowadzeniem mRNA do komórki (transfekcja) – translacja, odpowiedź immunologiczna, lokalizacja.</a:t>
            </a:r>
          </a:p>
          <a:p>
            <a:pPr marL="457200" lvl="1" indent="0">
              <a:buNone/>
            </a:pPr>
            <a:r>
              <a:rPr lang="pl-PL" sz="1300" dirty="0"/>
              <a:t> </a:t>
            </a:r>
          </a:p>
          <a:p>
            <a:pPr lvl="1"/>
            <a:r>
              <a:rPr lang="pl-PL" sz="1900" dirty="0"/>
              <a:t>Zmiany ilości i lokalizacji białek w komórce w zależności od warunków: np. pod wpływem stresu.</a:t>
            </a:r>
          </a:p>
          <a:p>
            <a:pPr marL="457200" lvl="1" indent="0">
              <a:buNone/>
            </a:pPr>
            <a:r>
              <a:rPr lang="pl-PL" sz="1300" dirty="0"/>
              <a:t> </a:t>
            </a:r>
          </a:p>
          <a:p>
            <a:pPr lvl="1"/>
            <a:r>
              <a:rPr lang="pl-PL" sz="1900" dirty="0"/>
              <a:t>Przygotowanie preparatów komórkowych do obrazowania (mikroskop odwrócony i konfokalny).</a:t>
            </a:r>
          </a:p>
        </p:txBody>
      </p:sp>
      <p:grpSp>
        <p:nvGrpSpPr>
          <p:cNvPr id="16" name="Grupa 15"/>
          <p:cNvGrpSpPr/>
          <p:nvPr/>
        </p:nvGrpSpPr>
        <p:grpSpPr>
          <a:xfrm>
            <a:off x="9200164" y="-778"/>
            <a:ext cx="3086077" cy="6858778"/>
            <a:chOff x="9200164" y="-778"/>
            <a:chExt cx="3086077" cy="6858778"/>
          </a:xfrm>
        </p:grpSpPr>
        <p:grpSp>
          <p:nvGrpSpPr>
            <p:cNvPr id="5" name="Grupa 4"/>
            <p:cNvGrpSpPr/>
            <p:nvPr/>
          </p:nvGrpSpPr>
          <p:grpSpPr>
            <a:xfrm>
              <a:off x="9233833" y="-778"/>
              <a:ext cx="3052408" cy="6858778"/>
              <a:chOff x="8850375" y="0"/>
              <a:chExt cx="3052408" cy="6858778"/>
            </a:xfrm>
          </p:grpSpPr>
          <p:pic>
            <p:nvPicPr>
              <p:cNvPr id="6" name="Obraz 5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" b="62715"/>
              <a:stretch/>
            </p:blipFill>
            <p:spPr>
              <a:xfrm>
                <a:off x="8856847" y="0"/>
                <a:ext cx="3030352" cy="1125316"/>
              </a:xfrm>
              <a:prstGeom prst="rect">
                <a:avLst/>
              </a:prstGeom>
            </p:spPr>
          </p:pic>
          <p:pic>
            <p:nvPicPr>
              <p:cNvPr id="7" name="Obraz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5" t="26222" r="-286" b="34693"/>
              <a:stretch/>
            </p:blipFill>
            <p:spPr>
              <a:xfrm>
                <a:off x="8856060" y="5739093"/>
                <a:ext cx="3046723" cy="1119685"/>
              </a:xfrm>
              <a:prstGeom prst="rect">
                <a:avLst/>
              </a:prstGeom>
            </p:spPr>
          </p:pic>
          <p:pic>
            <p:nvPicPr>
              <p:cNvPr id="8" name="Obraz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444" r="631" b="12967"/>
              <a:stretch/>
            </p:blipFill>
            <p:spPr>
              <a:xfrm>
                <a:off x="8852222" y="2307847"/>
                <a:ext cx="3026512" cy="1106101"/>
              </a:xfrm>
              <a:prstGeom prst="rect">
                <a:avLst/>
              </a:prstGeom>
            </p:spPr>
          </p:pic>
          <p:pic>
            <p:nvPicPr>
              <p:cNvPr id="9" name="Obraz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8657" r="20287" b="4148"/>
              <a:stretch/>
            </p:blipFill>
            <p:spPr>
              <a:xfrm>
                <a:off x="8856451" y="3443154"/>
                <a:ext cx="3038590" cy="1101394"/>
              </a:xfrm>
              <a:prstGeom prst="rect">
                <a:avLst/>
              </a:prstGeom>
            </p:spPr>
          </p:pic>
          <p:pic>
            <p:nvPicPr>
              <p:cNvPr id="10" name="Obraz 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113"/>
              <a:stretch/>
            </p:blipFill>
            <p:spPr>
              <a:xfrm>
                <a:off x="8856059" y="4571609"/>
                <a:ext cx="3046724" cy="1132781"/>
              </a:xfrm>
              <a:prstGeom prst="rect">
                <a:avLst/>
              </a:prstGeom>
            </p:spPr>
          </p:pic>
          <p:pic>
            <p:nvPicPr>
              <p:cNvPr id="11" name="Obraz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374" r="1410" b="3924"/>
              <a:stretch/>
            </p:blipFill>
            <p:spPr>
              <a:xfrm>
                <a:off x="8850375" y="1152260"/>
                <a:ext cx="3030867" cy="1127406"/>
              </a:xfrm>
              <a:prstGeom prst="rect">
                <a:avLst/>
              </a:prstGeom>
            </p:spPr>
          </p:pic>
        </p:grpSp>
        <p:sp>
          <p:nvSpPr>
            <p:cNvPr id="12" name="pole tekstowe 11"/>
            <p:cNvSpPr txBox="1"/>
            <p:nvPr/>
          </p:nvSpPr>
          <p:spPr>
            <a:xfrm>
              <a:off x="9214890" y="4566914"/>
              <a:ext cx="9930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dirty="0">
                  <a:solidFill>
                    <a:schemeClr val="bg1">
                      <a:lumMod val="75000"/>
                    </a:schemeClr>
                  </a:solidFill>
                </a:rPr>
                <a:t>Dcp1+DDX6</a:t>
              </a:r>
              <a:endParaRPr lang="en-US" sz="9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9214889" y="3415315"/>
              <a:ext cx="9930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dirty="0">
                  <a:solidFill>
                    <a:schemeClr val="bg1">
                      <a:lumMod val="75000"/>
                    </a:schemeClr>
                  </a:solidFill>
                </a:rPr>
                <a:t>Nudt16</a:t>
              </a:r>
              <a:endParaRPr lang="en-US" sz="9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4" name="pole tekstowe 13"/>
            <p:cNvSpPr txBox="1"/>
            <p:nvPr/>
          </p:nvSpPr>
          <p:spPr>
            <a:xfrm>
              <a:off x="9200164" y="2057156"/>
              <a:ext cx="9930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dirty="0">
                  <a:solidFill>
                    <a:schemeClr val="bg1">
                      <a:lumMod val="75000"/>
                    </a:schemeClr>
                  </a:solidFill>
                </a:rPr>
                <a:t>GFP</a:t>
              </a:r>
              <a:endParaRPr lang="en-US" sz="9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9239517" y="14784"/>
              <a:ext cx="9930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900" dirty="0">
                  <a:solidFill>
                    <a:schemeClr val="bg1">
                      <a:lumMod val="75000"/>
                    </a:schemeClr>
                  </a:solidFill>
                </a:rPr>
                <a:t>Dcp2</a:t>
              </a:r>
              <a:endParaRPr lang="en-US" sz="9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204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4" r="11905"/>
            <a:stretch/>
          </p:blipFill>
          <p:spPr>
            <a:xfrm>
              <a:off x="314632" y="0"/>
              <a:ext cx="11877368" cy="6858000"/>
            </a:xfrm>
            <a:prstGeom prst="rect">
              <a:avLst/>
            </a:prstGeom>
          </p:spPr>
        </p:pic>
        <p:sp>
          <p:nvSpPr>
            <p:cNvPr id="3" name="Prostokąt 2"/>
            <p:cNvSpPr/>
            <p:nvPr/>
          </p:nvSpPr>
          <p:spPr>
            <a:xfrm>
              <a:off x="0" y="0"/>
              <a:ext cx="6685935" cy="6858000"/>
            </a:xfrm>
            <a:prstGeom prst="rect">
              <a:avLst/>
            </a:prstGeom>
            <a:gradFill flip="none" rotWithShape="1">
              <a:gsLst>
                <a:gs pos="44000">
                  <a:srgbClr val="FFFFFF">
                    <a:alpha val="85000"/>
                  </a:srgbClr>
                </a:gs>
                <a:gs pos="22000">
                  <a:schemeClr val="bg1"/>
                </a:gs>
                <a:gs pos="59000">
                  <a:schemeClr val="bg1">
                    <a:alpha val="70000"/>
                  </a:schemeClr>
                </a:gs>
                <a:gs pos="78000">
                  <a:schemeClr val="bg1">
                    <a:alpha val="5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rostokąt 4"/>
            <p:cNvSpPr/>
            <p:nvPr/>
          </p:nvSpPr>
          <p:spPr>
            <a:xfrm>
              <a:off x="0" y="607656"/>
              <a:ext cx="12191999" cy="62038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5000"/>
                    <a:lumOff val="95000"/>
                  </a:schemeClr>
                </a:gs>
                <a:gs pos="70000">
                  <a:srgbClr val="4A525D"/>
                </a:gs>
              </a:gsLst>
              <a:lin ang="10800000" scaled="1"/>
              <a:tileRect/>
            </a:gradFill>
          </p:spPr>
          <p:txBody>
            <a:bodyPr vert="horz" lIns="91440" tIns="45720" rIns="91440" bIns="45720" rtlCol="0" anchor="ctr">
              <a:norm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pl-PL" sz="3600" dirty="0">
                  <a:latin typeface="+mj-lt"/>
                  <a:ea typeface="+mj-ea"/>
                  <a:cs typeface="+mj-cs"/>
                </a:rPr>
                <a:t>	</a:t>
              </a:r>
              <a:r>
                <a:rPr lang="pl-PL" sz="3600" b="1" dirty="0">
                  <a:solidFill>
                    <a:schemeClr val="bg1"/>
                  </a:solidFill>
                  <a:latin typeface="+mj-lt"/>
                  <a:ea typeface="+mj-ea"/>
                  <a:cs typeface="+mj-cs"/>
                </a:rPr>
                <a:t>Układy bakteryjne</a:t>
              </a:r>
              <a:endParaRPr lang="en-US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" name="pole tekstowe 5"/>
            <p:cNvSpPr txBox="1"/>
            <p:nvPr/>
          </p:nvSpPr>
          <p:spPr>
            <a:xfrm>
              <a:off x="314632" y="1483344"/>
              <a:ext cx="4033685" cy="511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endParaRPr lang="pl-PL" sz="2000" dirty="0"/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pl-PL" sz="2000" dirty="0"/>
                <a:t>przygotowanie wektorów plazmidowych;</a:t>
              </a:r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endParaRPr lang="pl-PL" sz="2000" dirty="0"/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pl-PL" sz="2000" dirty="0"/>
                <a:t>transformacja bakterii;</a:t>
              </a:r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endParaRPr lang="pl-PL" sz="2000" dirty="0"/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pl-PL" sz="2000" dirty="0"/>
                <a:t>produkcja rekombinowanych białek w systemie bakteryjnym;</a:t>
              </a:r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endParaRPr lang="pl-PL" sz="2000" dirty="0"/>
            </a:p>
            <a:p>
              <a:pPr marL="742950" lvl="1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pl-PL" sz="2000" dirty="0"/>
                <a:t>infrastruktura Zakładu Biofizyki.</a:t>
              </a:r>
            </a:p>
            <a:p>
              <a:pPr marL="285750" indent="-285750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57699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12"/>
          <p:cNvSpPr/>
          <p:nvPr/>
        </p:nvSpPr>
        <p:spPr>
          <a:xfrm>
            <a:off x="0" y="1193035"/>
            <a:ext cx="8799443" cy="1088049"/>
          </a:xfrm>
          <a:prstGeom prst="rect">
            <a:avLst/>
          </a:prstGeom>
          <a:solidFill>
            <a:srgbClr val="4A525D"/>
          </a:solidFill>
          <a:ln>
            <a:solidFill>
              <a:srgbClr val="4A52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eriod"/>
            </a:pPr>
            <a:endParaRPr lang="pl-PL" sz="2600" dirty="0">
              <a:solidFill>
                <a:schemeClr val="bg1"/>
              </a:solidFill>
            </a:endParaRPr>
          </a:p>
          <a:p>
            <a:pPr lvl="1"/>
            <a:r>
              <a:rPr lang="pl-PL" sz="2600" dirty="0">
                <a:solidFill>
                  <a:schemeClr val="bg1"/>
                </a:solidFill>
              </a:rPr>
              <a:t>Badania nad regulacją procesu degradacji mRNA:</a:t>
            </a:r>
          </a:p>
          <a:p>
            <a:endParaRPr lang="pl-PL" i="1" dirty="0">
              <a:solidFill>
                <a:schemeClr val="bg1"/>
              </a:solidFill>
            </a:endParaRPr>
          </a:p>
          <a:p>
            <a:pPr lvl="1"/>
            <a:r>
              <a:rPr lang="pl-PL" i="1" dirty="0">
                <a:solidFill>
                  <a:schemeClr val="bg1"/>
                </a:solidFill>
              </a:rPr>
              <a:t>Współpraca: prof. Zygmunt Gryczyński / dr hab. Beata Wielgus-</a:t>
            </a:r>
            <a:r>
              <a:rPr lang="pl-PL" i="1" dirty="0" err="1">
                <a:solidFill>
                  <a:schemeClr val="bg1"/>
                </a:solidFill>
              </a:rPr>
              <a:t>Kutrowska</a:t>
            </a:r>
            <a:endParaRPr lang="en-US" i="1" dirty="0">
              <a:solidFill>
                <a:schemeClr val="bg1"/>
              </a:solidFill>
            </a:endParaRPr>
          </a:p>
          <a:p>
            <a:endParaRPr lang="pl-PL" sz="2600" dirty="0">
              <a:solidFill>
                <a:schemeClr val="bg1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>
          <a:xfrm>
            <a:off x="366929" y="3081997"/>
            <a:ext cx="5962009" cy="3282859"/>
          </a:xfrm>
        </p:spPr>
        <p:txBody>
          <a:bodyPr>
            <a:noAutofit/>
          </a:bodyPr>
          <a:lstStyle/>
          <a:p>
            <a:pPr marL="457200" lvl="1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pl-PL" sz="1800" dirty="0"/>
              <a:t>Cele naukowe: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pl-PL" sz="1800" dirty="0"/>
              <a:t>Poszukiwanie nowych partnerów białek tworzących kompleks dekapujący.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pl-PL" sz="1800" dirty="0"/>
              <a:t>Zrozumienie znaczenia zidentyfikowanych połączeń międzycząsteczkowych.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pl-PL" sz="1800" dirty="0"/>
              <a:t>Obserwacja lokalizacji / </a:t>
            </a:r>
            <a:r>
              <a:rPr lang="pl-PL" sz="1800" dirty="0" err="1"/>
              <a:t>kolokalizacji</a:t>
            </a:r>
            <a:r>
              <a:rPr lang="pl-PL" sz="1800" dirty="0"/>
              <a:t> kompleksów białkowych oraz </a:t>
            </a:r>
            <a:r>
              <a:rPr lang="pl-PL" sz="1800" dirty="0" err="1"/>
              <a:t>rybonukleoproteinowych</a:t>
            </a:r>
            <a:r>
              <a:rPr lang="pl-PL" sz="1800" dirty="0"/>
              <a:t> w komórce.</a:t>
            </a:r>
          </a:p>
          <a:p>
            <a:pPr lvl="1">
              <a:spcBef>
                <a:spcPts val="0"/>
              </a:spcBef>
              <a:spcAft>
                <a:spcPts val="1000"/>
              </a:spcAft>
            </a:pPr>
            <a:r>
              <a:rPr lang="pl-PL" sz="1800" dirty="0"/>
              <a:t>Charakterystyka oddziaływań – mikroskopia czasowo- rozdzielcza.</a:t>
            </a:r>
          </a:p>
        </p:txBody>
      </p:sp>
      <p:sp>
        <p:nvSpPr>
          <p:cNvPr id="10" name="Tytuł 1"/>
          <p:cNvSpPr txBox="1">
            <a:spLocks/>
          </p:cNvSpPr>
          <p:nvPr/>
        </p:nvSpPr>
        <p:spPr>
          <a:xfrm>
            <a:off x="0" y="291949"/>
            <a:ext cx="12192001" cy="737953"/>
          </a:xfrm>
          <a:prstGeom prst="rect">
            <a:avLst/>
          </a:prstGeom>
          <a:solidFill>
            <a:srgbClr val="4A525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Projekty prowadzone w naszym zespole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9" name="Grupa 8"/>
          <p:cNvGrpSpPr/>
          <p:nvPr/>
        </p:nvGrpSpPr>
        <p:grpSpPr>
          <a:xfrm>
            <a:off x="6868758" y="2444217"/>
            <a:ext cx="4956313" cy="4173411"/>
            <a:chOff x="7153586" y="1257595"/>
            <a:chExt cx="5038414" cy="4065255"/>
          </a:xfrm>
          <a:solidFill>
            <a:schemeClr val="bg1"/>
          </a:solidFill>
        </p:grpSpPr>
        <p:pic>
          <p:nvPicPr>
            <p:cNvPr id="12" name="Obraz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3" r="29410"/>
            <a:stretch/>
          </p:blipFill>
          <p:spPr>
            <a:xfrm>
              <a:off x="7153586" y="1257595"/>
              <a:ext cx="5038414" cy="4065255"/>
            </a:xfrm>
            <a:prstGeom prst="rect">
              <a:avLst/>
            </a:prstGeom>
            <a:grpFill/>
          </p:spPr>
        </p:pic>
        <p:sp>
          <p:nvSpPr>
            <p:cNvPr id="14" name="Prostokąt 13"/>
            <p:cNvSpPr/>
            <p:nvPr/>
          </p:nvSpPr>
          <p:spPr>
            <a:xfrm>
              <a:off x="10670518" y="5076629"/>
              <a:ext cx="1261884" cy="246221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1000" dirty="0"/>
                <a:t>https://string-db.org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168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/>
          <p:cNvGrpSpPr/>
          <p:nvPr/>
        </p:nvGrpSpPr>
        <p:grpSpPr>
          <a:xfrm>
            <a:off x="0" y="177879"/>
            <a:ext cx="12356594" cy="1403416"/>
            <a:chOff x="0" y="265470"/>
            <a:chExt cx="12356594" cy="1403416"/>
          </a:xfrm>
        </p:grpSpPr>
        <p:sp>
          <p:nvSpPr>
            <p:cNvPr id="2" name="Prostokąt 1"/>
            <p:cNvSpPr/>
            <p:nvPr/>
          </p:nvSpPr>
          <p:spPr>
            <a:xfrm>
              <a:off x="0" y="265470"/>
              <a:ext cx="12192000" cy="1403416"/>
            </a:xfrm>
            <a:prstGeom prst="rect">
              <a:avLst/>
            </a:prstGeom>
            <a:solidFill>
              <a:srgbClr val="4A525D"/>
            </a:solidFill>
            <a:ln>
              <a:solidFill>
                <a:srgbClr val="4A52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908390" y="1247004"/>
              <a:ext cx="74482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i="1" dirty="0">
                  <a:solidFill>
                    <a:schemeClr val="bg1"/>
                  </a:solidFill>
                </a:rPr>
                <a:t>Współpraca: dr hab. Marzena Jankowska-</a:t>
              </a:r>
              <a:r>
                <a:rPr lang="pl-PL" i="1" dirty="0" err="1">
                  <a:solidFill>
                    <a:schemeClr val="bg1"/>
                  </a:solidFill>
                </a:rPr>
                <a:t>Anyszka</a:t>
              </a:r>
              <a:r>
                <a:rPr lang="pl-PL" i="1" dirty="0">
                  <a:solidFill>
                    <a:schemeClr val="bg1"/>
                  </a:solidFill>
                </a:rPr>
                <a:t> / prof. Mirosław Janowski</a:t>
              </a:r>
              <a:endParaRPr lang="en-US" i="1" dirty="0">
                <a:solidFill>
                  <a:schemeClr val="bg1"/>
                </a:solidFill>
              </a:endParaRPr>
            </a:p>
          </p:txBody>
        </p:sp>
        <p:sp>
          <p:nvSpPr>
            <p:cNvPr id="10" name="Symbol zastępczy zawartości 3"/>
            <p:cNvSpPr txBox="1">
              <a:spLocks/>
            </p:cNvSpPr>
            <p:nvPr/>
          </p:nvSpPr>
          <p:spPr>
            <a:xfrm>
              <a:off x="602251" y="419940"/>
              <a:ext cx="10837158" cy="114384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pl-PL" sz="2600" dirty="0">
                  <a:solidFill>
                    <a:schemeClr val="bg1"/>
                  </a:solidFill>
                </a:rPr>
                <a:t>Projektowanie i otrzymywanie modyfikowanych mRNA w celu wykorzystania jako szczepionki oraz nośniki białek terapeutycznych.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pl-PL" sz="2600" dirty="0"/>
            </a:p>
          </p:txBody>
        </p:sp>
      </p:grpSp>
      <p:sp>
        <p:nvSpPr>
          <p:cNvPr id="18" name="Prostokąt 17"/>
          <p:cNvSpPr/>
          <p:nvPr/>
        </p:nvSpPr>
        <p:spPr>
          <a:xfrm>
            <a:off x="3431357" y="2124631"/>
            <a:ext cx="429697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000"/>
              </a:spcAft>
            </a:pPr>
            <a:r>
              <a:rPr lang="pl-PL" dirty="0"/>
              <a:t>Cele naukowe: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Optymalizacja cząsteczek mRNA jako nośników informacji genetycznej wprowadzanej do różnych typów komórek.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l-PL" dirty="0"/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Badanie wrodzonej odpowiedzi immunologicznej komórki na wprowadzone cząsteczki mRNA.</a:t>
            </a:r>
          </a:p>
          <a:p>
            <a:pPr lvl="1">
              <a:spcAft>
                <a:spcPts val="1000"/>
              </a:spcAft>
            </a:pPr>
            <a:endParaRPr lang="pl-PL" dirty="0"/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Analizy </a:t>
            </a:r>
            <a:r>
              <a:rPr lang="pl-PL" i="1" dirty="0"/>
              <a:t>in vitro </a:t>
            </a:r>
            <a:r>
              <a:rPr lang="pl-PL" dirty="0"/>
              <a:t>aktywności wybranych cząsteczek. 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l-PL" dirty="0"/>
          </a:p>
        </p:txBody>
      </p:sp>
      <p:grpSp>
        <p:nvGrpSpPr>
          <p:cNvPr id="25" name="Grupa 24"/>
          <p:cNvGrpSpPr/>
          <p:nvPr/>
        </p:nvGrpSpPr>
        <p:grpSpPr>
          <a:xfrm>
            <a:off x="258894" y="2281514"/>
            <a:ext cx="3564961" cy="3537395"/>
            <a:chOff x="7110712" y="661310"/>
            <a:chExt cx="4850003" cy="4841810"/>
          </a:xfrm>
        </p:grpSpPr>
        <p:grpSp>
          <p:nvGrpSpPr>
            <p:cNvPr id="26" name="Grupa 25"/>
            <p:cNvGrpSpPr/>
            <p:nvPr/>
          </p:nvGrpSpPr>
          <p:grpSpPr>
            <a:xfrm>
              <a:off x="7891550" y="661310"/>
              <a:ext cx="3429905" cy="2839468"/>
              <a:chOff x="8091296" y="661310"/>
              <a:chExt cx="3005330" cy="2319757"/>
            </a:xfrm>
          </p:grpSpPr>
          <p:pic>
            <p:nvPicPr>
              <p:cNvPr id="33" name="Obraz 3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1296" y="661310"/>
                <a:ext cx="3005330" cy="231975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34" name="Owal 33"/>
              <p:cNvSpPr/>
              <p:nvPr/>
            </p:nvSpPr>
            <p:spPr>
              <a:xfrm>
                <a:off x="8591550" y="1552575"/>
                <a:ext cx="2419349" cy="1343025"/>
              </a:xfrm>
              <a:prstGeom prst="ellipse">
                <a:avLst/>
              </a:prstGeom>
              <a:noFill/>
              <a:ln>
                <a:solidFill>
                  <a:srgbClr val="4A52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upa 26"/>
            <p:cNvGrpSpPr/>
            <p:nvPr/>
          </p:nvGrpSpPr>
          <p:grpSpPr>
            <a:xfrm>
              <a:off x="7110712" y="2985061"/>
              <a:ext cx="2761141" cy="1650786"/>
              <a:chOff x="7700153" y="2581542"/>
              <a:chExt cx="2419350" cy="1348641"/>
            </a:xfrm>
          </p:grpSpPr>
          <p:pic>
            <p:nvPicPr>
              <p:cNvPr id="31" name="Obraz 3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0154" y="2581542"/>
                <a:ext cx="2419349" cy="1348641"/>
              </a:xfrm>
              <a:prstGeom prst="rect">
                <a:avLst/>
              </a:prstGeom>
            </p:spPr>
          </p:pic>
          <p:sp>
            <p:nvSpPr>
              <p:cNvPr id="32" name="Owal 31"/>
              <p:cNvSpPr/>
              <p:nvPr/>
            </p:nvSpPr>
            <p:spPr>
              <a:xfrm>
                <a:off x="7700153" y="2581542"/>
                <a:ext cx="2419349" cy="1343025"/>
              </a:xfrm>
              <a:prstGeom prst="ellipse">
                <a:avLst/>
              </a:prstGeom>
              <a:noFill/>
              <a:ln>
                <a:solidFill>
                  <a:srgbClr val="4A52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upa 27"/>
            <p:cNvGrpSpPr/>
            <p:nvPr/>
          </p:nvGrpSpPr>
          <p:grpSpPr>
            <a:xfrm>
              <a:off x="9199575" y="3859208"/>
              <a:ext cx="2761140" cy="1643912"/>
              <a:chOff x="9119378" y="4936480"/>
              <a:chExt cx="2419349" cy="1343025"/>
            </a:xfrm>
          </p:grpSpPr>
          <p:pic>
            <p:nvPicPr>
              <p:cNvPr id="29" name="Obraz 2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119378" y="4942096"/>
                <a:ext cx="2419349" cy="1337409"/>
              </a:xfrm>
              <a:prstGeom prst="rect">
                <a:avLst/>
              </a:prstGeom>
            </p:spPr>
          </p:pic>
          <p:sp>
            <p:nvSpPr>
              <p:cNvPr id="30" name="Owal 29"/>
              <p:cNvSpPr/>
              <p:nvPr/>
            </p:nvSpPr>
            <p:spPr>
              <a:xfrm>
                <a:off x="9119378" y="4936480"/>
                <a:ext cx="2419349" cy="1343025"/>
              </a:xfrm>
              <a:prstGeom prst="ellipse">
                <a:avLst/>
              </a:prstGeom>
              <a:noFill/>
              <a:ln>
                <a:solidFill>
                  <a:srgbClr val="4A52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5" name="Obraz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17" y="2512643"/>
            <a:ext cx="3853835" cy="34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8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CCA92B7-4EEA-27D0-14E3-82E99C7D79B5}"/>
              </a:ext>
            </a:extLst>
          </p:cNvPr>
          <p:cNvGrpSpPr/>
          <p:nvPr/>
        </p:nvGrpSpPr>
        <p:grpSpPr>
          <a:xfrm>
            <a:off x="322362" y="3429000"/>
            <a:ext cx="5619858" cy="2611077"/>
            <a:chOff x="6220750" y="524009"/>
            <a:chExt cx="5619858" cy="26110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028E92-FD31-11F4-9A2B-5F67CBC7A654}"/>
                </a:ext>
              </a:extLst>
            </p:cNvPr>
            <p:cNvSpPr/>
            <p:nvPr/>
          </p:nvSpPr>
          <p:spPr>
            <a:xfrm>
              <a:off x="6220750" y="524009"/>
              <a:ext cx="5619858" cy="2611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2" name="Grupa 1"/>
            <p:cNvGrpSpPr/>
            <p:nvPr/>
          </p:nvGrpSpPr>
          <p:grpSpPr>
            <a:xfrm>
              <a:off x="6254852" y="634608"/>
              <a:ext cx="5447071" cy="2429544"/>
              <a:chOff x="6096000" y="3376260"/>
              <a:chExt cx="5447071" cy="2429544"/>
            </a:xfrm>
          </p:grpSpPr>
          <p:sp>
            <p:nvSpPr>
              <p:cNvPr id="3" name="Prostokąt 2"/>
              <p:cNvSpPr/>
              <p:nvPr/>
            </p:nvSpPr>
            <p:spPr>
              <a:xfrm>
                <a:off x="6096000" y="4323347"/>
                <a:ext cx="5436479" cy="1482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000"/>
                  </a:spcAft>
                </a:pP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ANDRZEJEWSKA A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1,4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GRZELA R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2, 3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STANKIEWICZ-DROGON A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ROGUJSKI P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NAGARAJ S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DARZYNKIEWICZ E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2,3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LUKOMSKA B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pl-PL" sz="9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JANOWSKI M</a:t>
                </a:r>
                <a:r>
                  <a:rPr lang="pl-PL" sz="900" b="1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4,5,*</a:t>
                </a:r>
              </a:p>
              <a:p>
                <a:pPr>
                  <a:spcAft>
                    <a:spcPts val="1000"/>
                  </a:spcAft>
                </a:pPr>
                <a:r>
                  <a:rPr lang="en-GB" sz="800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1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NeuroRepair Department, </a:t>
                </a:r>
                <a:r>
                  <a:rPr lang="en-GB" sz="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Mossakowski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Medical Research Institute, Polish Academy of Sciences, 02-106 Warsaw, Poland;</a:t>
                </a:r>
                <a:r>
                  <a:rPr lang="pl-PL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800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Division of Biophysics, Institute of Experimental Physics, Faculty of Physics, University of Warsaw, 02-093 Warsaw, Poland;</a:t>
                </a:r>
                <a:r>
                  <a:rPr lang="pl-PL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GB" sz="800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Interdisciplinary Laboratory of Molecular Biology and Biophysics, Centre of New Technologies, University of Warsaw, 02-097 Warsaw, Poland;</a:t>
                </a:r>
                <a:r>
                  <a:rPr lang="pl-PL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                                                                                                                                                    </a:t>
                </a:r>
                <a:r>
                  <a:rPr lang="en-GB" sz="800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Center for Advanced Imaging Research, Department of Diagnostic Radiology and Nuclear Medicine, University of Maryland Marlene and Stewart </a:t>
                </a:r>
                <a:r>
                  <a:rPr lang="en-GB" sz="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Greenebaum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Comprehensive Cancer </a:t>
                </a:r>
                <a:r>
                  <a:rPr lang="en-GB" sz="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Center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University of Maryland, Baltimore, MD 21201, USA;</a:t>
                </a:r>
                <a:r>
                  <a:rPr lang="pl-PL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GB" sz="800" baseline="30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5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Tumor Immunology and Immunotherapy Program, University of Maryland Marlene and Stewart </a:t>
                </a:r>
                <a:r>
                  <a:rPr lang="en-GB" sz="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Greenebaum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Comprehensive Cancer </a:t>
                </a:r>
                <a:r>
                  <a:rPr lang="en-GB" sz="800" dirty="0" err="1">
                    <a:ea typeface="Calibri" panose="020F0502020204030204" pitchFamily="34" charset="0"/>
                    <a:cs typeface="Times New Roman" panose="02020603050405020304" pitchFamily="18" charset="0"/>
                  </a:rPr>
                  <a:t>Center</a:t>
                </a:r>
                <a:r>
                  <a:rPr lang="en-GB" sz="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, University of Maryland, Baltimore, MD 21201, USA.</a:t>
                </a:r>
                <a:endParaRPr lang="en-US" sz="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Prostokąt 3"/>
              <p:cNvSpPr/>
              <p:nvPr/>
            </p:nvSpPr>
            <p:spPr>
              <a:xfrm>
                <a:off x="6584964" y="3480478"/>
                <a:ext cx="445855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Mesenchymal stem cell engineering by ARCA </a:t>
                </a:r>
                <a:endParaRPr lang="pl-PL" b="1" dirty="0">
                  <a:latin typeface="Arial Narrow" panose="020B0606020202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1000"/>
                  </a:spcAft>
                </a:pPr>
                <a:r>
                  <a:rPr lang="en-GB" b="1" dirty="0" err="1"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analog</a:t>
                </a:r>
                <a:r>
                  <a:rPr lang="en-GB" b="1" dirty="0">
                    <a:latin typeface="Arial Narrow" panose="020B0606020202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-capped mRNA </a:t>
                </a:r>
                <a:endParaRPr lang="en-US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5" name="Łącznik prosty 4"/>
              <p:cNvCxnSpPr/>
              <p:nvPr/>
            </p:nvCxnSpPr>
            <p:spPr>
              <a:xfrm>
                <a:off x="6204155" y="3376260"/>
                <a:ext cx="5338916" cy="4264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Łącznik prosty 5"/>
              <p:cNvCxnSpPr/>
              <p:nvPr/>
            </p:nvCxnSpPr>
            <p:spPr>
              <a:xfrm>
                <a:off x="6199239" y="4266092"/>
                <a:ext cx="5338916" cy="4264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pole tekstowe 12"/>
          <p:cNvSpPr txBox="1"/>
          <p:nvPr/>
        </p:nvSpPr>
        <p:spPr>
          <a:xfrm>
            <a:off x="7042633" y="4008752"/>
            <a:ext cx="43039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Praca inżynierska wykonana w Pracowni Fizyki Komórki:</a:t>
            </a:r>
          </a:p>
          <a:p>
            <a:endParaRPr lang="pl-PL" dirty="0"/>
          </a:p>
          <a:p>
            <a:r>
              <a:rPr lang="pl-PL" b="1" dirty="0"/>
              <a:t>Ekspresja białka IFIT1 w komórkach </a:t>
            </a:r>
            <a:r>
              <a:rPr lang="pl-PL" b="1" dirty="0" err="1"/>
              <a:t>HeLa</a:t>
            </a:r>
            <a:r>
              <a:rPr lang="pl-PL" b="1" dirty="0"/>
              <a:t> po transfekcji mRNA z N2 modyfikowanymi analogami </a:t>
            </a:r>
            <a:r>
              <a:rPr lang="pl-PL" b="1" dirty="0" err="1"/>
              <a:t>kapu</a:t>
            </a:r>
            <a:r>
              <a:rPr lang="pl-PL" b="1" dirty="0"/>
              <a:t>.</a:t>
            </a:r>
          </a:p>
          <a:p>
            <a:r>
              <a:rPr lang="pl-PL" i="1" dirty="0"/>
              <a:t>Magdalena Podgórska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3834C0-70D5-E2A4-410B-A9687889066A}"/>
              </a:ext>
            </a:extLst>
          </p:cNvPr>
          <p:cNvGrpSpPr/>
          <p:nvPr/>
        </p:nvGrpSpPr>
        <p:grpSpPr>
          <a:xfrm>
            <a:off x="322362" y="573470"/>
            <a:ext cx="5773638" cy="2331460"/>
            <a:chOff x="370267" y="548520"/>
            <a:chExt cx="5773638" cy="2331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D0856E-5A6E-A0D9-0484-61665E90C482}"/>
                </a:ext>
              </a:extLst>
            </p:cNvPr>
            <p:cNvSpPr/>
            <p:nvPr/>
          </p:nvSpPr>
          <p:spPr>
            <a:xfrm>
              <a:off x="370267" y="548520"/>
              <a:ext cx="5619858" cy="233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17" name="Grupa 16"/>
            <p:cNvGrpSpPr/>
            <p:nvPr/>
          </p:nvGrpSpPr>
          <p:grpSpPr>
            <a:xfrm>
              <a:off x="370267" y="633484"/>
              <a:ext cx="5773638" cy="2155221"/>
              <a:chOff x="800606" y="1209687"/>
              <a:chExt cx="5773638" cy="2155221"/>
            </a:xfrm>
          </p:grpSpPr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2230110" y="3118687"/>
                <a:ext cx="4344134" cy="2462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Published November 23, 2022, </a:t>
                </a:r>
                <a:r>
                  <a:rPr kumimoji="0" lang="en-US" altLang="en-US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doi</a:t>
                </a:r>
                <a:r>
                  <a:rPr kumimoji="0" lang="en-US" alt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: 10.1261/rna.079460.122 </a:t>
                </a:r>
                <a:r>
                  <a:rPr kumimoji="0" lang="en-US" altLang="en-US" sz="10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RNA 2022</a:t>
                </a:r>
                <a:r>
                  <a:rPr kumimoji="0" lang="en-US" altLang="en-US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rPr>
                  <a:t> </a:t>
                </a:r>
              </a:p>
            </p:txBody>
          </p:sp>
          <p:grpSp>
            <p:nvGrpSpPr>
              <p:cNvPr id="8" name="Grupa 7"/>
              <p:cNvGrpSpPr/>
              <p:nvPr/>
            </p:nvGrpSpPr>
            <p:grpSpPr>
              <a:xfrm>
                <a:off x="800606" y="1209687"/>
                <a:ext cx="5619860" cy="1946117"/>
                <a:chOff x="6454153" y="1867569"/>
                <a:chExt cx="5619860" cy="1946117"/>
              </a:xfrm>
            </p:grpSpPr>
            <p:pic>
              <p:nvPicPr>
                <p:cNvPr id="9" name="Picture 2" descr="Wycinek ekranu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1464"/>
                <a:stretch/>
              </p:blipFill>
              <p:spPr bwMode="auto">
                <a:xfrm>
                  <a:off x="6454154" y="2733795"/>
                  <a:ext cx="5619859" cy="107989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2" descr="Wycinek ekranu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233" b="56993"/>
                <a:stretch/>
              </p:blipFill>
              <p:spPr bwMode="auto">
                <a:xfrm>
                  <a:off x="6454154" y="2064773"/>
                  <a:ext cx="5619859" cy="617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2" descr="Wycinek ekranu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91426"/>
                <a:stretch/>
              </p:blipFill>
              <p:spPr bwMode="auto">
                <a:xfrm>
                  <a:off x="6454153" y="1867569"/>
                  <a:ext cx="5619859" cy="19076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3953465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8509752" y="4554592"/>
            <a:ext cx="3385264" cy="1796907"/>
            <a:chOff x="8485237" y="4728822"/>
            <a:chExt cx="3385264" cy="1796907"/>
          </a:xfrm>
        </p:grpSpPr>
        <p:sp>
          <p:nvSpPr>
            <p:cNvPr id="14" name="pole tekstowe 13"/>
            <p:cNvSpPr txBox="1"/>
            <p:nvPr/>
          </p:nvSpPr>
          <p:spPr>
            <a:xfrm>
              <a:off x="8485237" y="4728822"/>
              <a:ext cx="33852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l-PL" b="1" dirty="0"/>
                <a:t>Biomateriały wiążące RNA</a:t>
              </a:r>
              <a:endParaRPr lang="en-US" b="1" dirty="0"/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8496928" y="5197160"/>
              <a:ext cx="2932312" cy="1328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Aft>
                  <a:spcPts val="1000"/>
                </a:spcAft>
                <a:buFont typeface="Arial" panose="020B0604020202020204" pitchFamily="34" charset="0"/>
                <a:buChar char="•"/>
              </a:pPr>
              <a:r>
                <a:rPr lang="pl-PL" dirty="0"/>
                <a:t>Ochrona przed czynnikami środowiska zewnętrznego.</a:t>
              </a:r>
              <a:endParaRPr lang="en-US" dirty="0"/>
            </a:p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pl-PL" dirty="0"/>
                <a:t>Kontrola uwalniania RNA w komórce.</a:t>
              </a:r>
              <a:endParaRPr lang="en-US" dirty="0"/>
            </a:p>
          </p:txBody>
        </p:sp>
      </p:grpSp>
      <p:sp>
        <p:nvSpPr>
          <p:cNvPr id="12" name="Tytuł 1"/>
          <p:cNvSpPr txBox="1">
            <a:spLocks/>
          </p:cNvSpPr>
          <p:nvPr/>
        </p:nvSpPr>
        <p:spPr>
          <a:xfrm>
            <a:off x="-7776" y="264848"/>
            <a:ext cx="12199776" cy="737953"/>
          </a:xfrm>
          <a:prstGeom prst="rect">
            <a:avLst/>
          </a:prstGeom>
          <a:solidFill>
            <a:srgbClr val="4A525D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>
                <a:solidFill>
                  <a:schemeClr val="bg1"/>
                </a:solidFill>
              </a:rPr>
              <a:t>Projekty, w których uczestniczymy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-7776" y="1456158"/>
            <a:ext cx="8317661" cy="1703090"/>
          </a:xfrm>
          <a:prstGeom prst="rect">
            <a:avLst/>
          </a:prstGeom>
          <a:solidFill>
            <a:srgbClr val="4A525D"/>
          </a:solidFill>
          <a:ln>
            <a:solidFill>
              <a:srgbClr val="4A52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l-PL" sz="2600" dirty="0">
                <a:solidFill>
                  <a:schemeClr val="bg1"/>
                </a:solidFill>
              </a:rPr>
              <a:t>Badania nad materiałami wiążącymi RNA pozwalającymi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pl-PL" sz="2600" dirty="0">
                <a:solidFill>
                  <a:schemeClr val="bg1"/>
                </a:solidFill>
              </a:rPr>
              <a:t>na ich efektywne dostarczanie do komórki.</a:t>
            </a:r>
            <a:endParaRPr lang="en-US" sz="2600" dirty="0">
              <a:solidFill>
                <a:schemeClr val="bg1"/>
              </a:solidFill>
            </a:endParaRPr>
          </a:p>
          <a:p>
            <a:endParaRPr lang="pl-PL" i="1" dirty="0">
              <a:solidFill>
                <a:schemeClr val="bg1"/>
              </a:solidFill>
            </a:endParaRPr>
          </a:p>
          <a:p>
            <a:r>
              <a:rPr lang="pl-PL" i="1" dirty="0"/>
              <a:t>Współpraca: </a:t>
            </a:r>
            <a:r>
              <a:rPr lang="pl-PL" i="1" dirty="0">
                <a:solidFill>
                  <a:schemeClr val="bg1"/>
                </a:solidFill>
              </a:rPr>
              <a:t>dr hab. Marzena Jankowska-Anyszka, prof. Edward Darżynkiewicz, Ti-COM.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15600" r="20713" b="20857"/>
          <a:stretch/>
        </p:blipFill>
        <p:spPr>
          <a:xfrm>
            <a:off x="8317661" y="1251163"/>
            <a:ext cx="3586216" cy="2202869"/>
          </a:xfrm>
          <a:prstGeom prst="rect">
            <a:avLst/>
          </a:prstGeom>
          <a:ln>
            <a:solidFill>
              <a:srgbClr val="4A525D"/>
            </a:solidFill>
          </a:ln>
        </p:spPr>
      </p:pic>
      <p:sp>
        <p:nvSpPr>
          <p:cNvPr id="18" name="Prostokąt 17"/>
          <p:cNvSpPr/>
          <p:nvPr/>
        </p:nvSpPr>
        <p:spPr>
          <a:xfrm>
            <a:off x="1" y="4639666"/>
            <a:ext cx="7829550" cy="492443"/>
          </a:xfrm>
          <a:prstGeom prst="rect">
            <a:avLst/>
          </a:prstGeom>
          <a:solidFill>
            <a:srgbClr val="4A525D"/>
          </a:solidFill>
        </p:spPr>
        <p:txBody>
          <a:bodyPr wrap="square">
            <a:spAutoFit/>
          </a:bodyPr>
          <a:lstStyle/>
          <a:p>
            <a:r>
              <a:rPr lang="pl-PL" sz="2600" dirty="0">
                <a:solidFill>
                  <a:schemeClr val="bg1"/>
                </a:solidFill>
              </a:rPr>
              <a:t>	Moja rola: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761" y="3909396"/>
            <a:ext cx="2406094" cy="2376389"/>
          </a:xfrm>
          <a:prstGeom prst="rect">
            <a:avLst/>
          </a:prstGeom>
          <a:ln>
            <a:solidFill>
              <a:srgbClr val="4A525D"/>
            </a:solidFill>
          </a:ln>
        </p:spPr>
      </p:pic>
      <p:sp>
        <p:nvSpPr>
          <p:cNvPr id="3" name="pole tekstowe 14">
            <a:extLst>
              <a:ext uri="{FF2B5EF4-FFF2-40B4-BE49-F238E27FC236}">
                <a16:creationId xmlns:a16="http://schemas.microsoft.com/office/drawing/2014/main" id="{BED64DFC-EE2F-128D-9D22-17A2A1E203A2}"/>
              </a:ext>
            </a:extLst>
          </p:cNvPr>
          <p:cNvSpPr txBox="1"/>
          <p:nvPr/>
        </p:nvSpPr>
        <p:spPr>
          <a:xfrm>
            <a:off x="281693" y="3383611"/>
            <a:ext cx="4591318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pl-PL" dirty="0"/>
              <a:t>Cele naukowe: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Opracowanie nowej formulacji cząsteczek mRNA i hydrożeli.</a:t>
            </a:r>
            <a:endParaRPr lang="en-US" dirty="0"/>
          </a:p>
        </p:txBody>
      </p:sp>
      <p:sp>
        <p:nvSpPr>
          <p:cNvPr id="4" name="pole tekstowe 14">
            <a:extLst>
              <a:ext uri="{FF2B5EF4-FFF2-40B4-BE49-F238E27FC236}">
                <a16:creationId xmlns:a16="http://schemas.microsoft.com/office/drawing/2014/main" id="{3A1F6EE2-4428-690D-9BDF-594FEBC4AD2C}"/>
              </a:ext>
            </a:extLst>
          </p:cNvPr>
          <p:cNvSpPr txBox="1"/>
          <p:nvPr/>
        </p:nvSpPr>
        <p:spPr>
          <a:xfrm>
            <a:off x="281693" y="5331549"/>
            <a:ext cx="5350481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Przygotowanie modyfikowanych mRNA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Badania efektywności translacyjnej i stabilności mRNA zapakowanych w biomateriały nowej generacji w systemie komórkowym.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550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193260"/>
            <a:ext cx="12192000" cy="1292662"/>
          </a:xfrm>
          <a:prstGeom prst="rect">
            <a:avLst/>
          </a:prstGeom>
          <a:solidFill>
            <a:srgbClr val="4A52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+mj-lt"/>
              </a:rPr>
              <a:t>Badania mechanizmów agregacji białek</a:t>
            </a:r>
          </a:p>
          <a:p>
            <a:r>
              <a:rPr lang="pl-PL" dirty="0">
                <a:solidFill>
                  <a:schemeClr val="bg1"/>
                </a:solidFill>
              </a:rPr>
              <a:t> </a:t>
            </a:r>
          </a:p>
          <a:p>
            <a:r>
              <a:rPr lang="pl-PL" i="1" dirty="0">
                <a:solidFill>
                  <a:schemeClr val="bg1"/>
                </a:solidFill>
              </a:rPr>
              <a:t>Projekt realizowany przez dr hab. Beatę Wielgus-</a:t>
            </a:r>
            <a:r>
              <a:rPr lang="pl-PL" i="1" dirty="0" err="1">
                <a:solidFill>
                  <a:schemeClr val="bg1"/>
                </a:solidFill>
              </a:rPr>
              <a:t>Kutrowską</a:t>
            </a:r>
            <a:endParaRPr lang="pl-PL" i="1" dirty="0">
              <a:solidFill>
                <a:schemeClr val="bg1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53961" y="1771259"/>
            <a:ext cx="6304014" cy="2990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pl-PL" dirty="0"/>
              <a:t>Cele naukowe: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Badanie procesu agregacji </a:t>
            </a:r>
            <a:r>
              <a:rPr lang="pl-PL" i="1" dirty="0"/>
              <a:t>in vitro </a:t>
            </a:r>
            <a:r>
              <a:rPr lang="pl-PL" dirty="0"/>
              <a:t>i </a:t>
            </a:r>
            <a:r>
              <a:rPr lang="pl-PL" i="1" dirty="0"/>
              <a:t>in vivo </a:t>
            </a:r>
            <a:r>
              <a:rPr lang="pl-PL" dirty="0"/>
              <a:t>(w warunkach zatłoczenia molekularnego – </a:t>
            </a:r>
            <a:r>
              <a:rPr lang="pl-PL" dirty="0" err="1"/>
              <a:t>molecular</a:t>
            </a:r>
            <a:r>
              <a:rPr lang="pl-PL" dirty="0"/>
              <a:t> </a:t>
            </a:r>
            <a:r>
              <a:rPr lang="pl-PL" dirty="0" err="1"/>
              <a:t>crowding</a:t>
            </a:r>
            <a:r>
              <a:rPr lang="pl-PL" dirty="0"/>
              <a:t>, w ludzkich liniach komórkowych) z wykorzystaniem białka </a:t>
            </a:r>
            <a:r>
              <a:rPr lang="el-GR" dirty="0"/>
              <a:t>α</a:t>
            </a:r>
            <a:r>
              <a:rPr lang="pl-PL" dirty="0"/>
              <a:t>-</a:t>
            </a:r>
            <a:r>
              <a:rPr lang="pl-PL" dirty="0" err="1"/>
              <a:t>synukleiny</a:t>
            </a:r>
            <a:r>
              <a:rPr lang="pl-PL" dirty="0"/>
              <a:t> (</a:t>
            </a:r>
            <a:r>
              <a:rPr lang="el-GR" dirty="0"/>
              <a:t>α</a:t>
            </a:r>
            <a:r>
              <a:rPr lang="pl-PL" dirty="0"/>
              <a:t>SN) i białka wzmocnionej zielonej fluorescencji (e</a:t>
            </a:r>
            <a:r>
              <a:rPr lang="en-US" dirty="0"/>
              <a:t>GFP</a:t>
            </a:r>
            <a:r>
              <a:rPr lang="pl-PL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Testowanie innowacyjnych cząsteczek zwanych</a:t>
            </a:r>
            <a:r>
              <a:rPr lang="pl-PL" dirty="0">
                <a:solidFill>
                  <a:srgbClr val="FF0000"/>
                </a:solidFill>
              </a:rPr>
              <a:t> </a:t>
            </a:r>
            <a:r>
              <a:rPr lang="pl-PL" dirty="0"/>
              <a:t>„łamaczami” beta kartek (</a:t>
            </a:r>
            <a:r>
              <a:rPr lang="en-US" dirty="0"/>
              <a:t>beta-sheet breakers</a:t>
            </a:r>
            <a:r>
              <a:rPr lang="pl-PL" dirty="0"/>
              <a:t>), które specyficznie wiążą się z peptydem amyloidowym i zatrzymują lub wręcz odwracają proces agregacji białka w fibryle amyloidowe.</a:t>
            </a:r>
            <a:r>
              <a:rPr lang="en-US" dirty="0"/>
              <a:t> </a:t>
            </a:r>
            <a:endParaRPr lang="pl-PL" dirty="0">
              <a:solidFill>
                <a:srgbClr val="FF0000"/>
              </a:solidFill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353961" y="5598757"/>
            <a:ext cx="11425084" cy="1051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Przygotowanie niezbędnych konstruktów pozwalających na otrzymanie rekombinowanych białek </a:t>
            </a:r>
            <a:r>
              <a:rPr lang="el-GR" dirty="0"/>
              <a:t>α</a:t>
            </a:r>
            <a:r>
              <a:rPr lang="pl-PL" dirty="0"/>
              <a:t>SN-</a:t>
            </a:r>
            <a:r>
              <a:rPr lang="pl-PL" dirty="0" err="1"/>
              <a:t>eGFP</a:t>
            </a:r>
            <a:r>
              <a:rPr lang="pl-PL" dirty="0"/>
              <a:t> i GFP-</a:t>
            </a:r>
            <a:r>
              <a:rPr lang="el-GR" dirty="0"/>
              <a:t>α</a:t>
            </a:r>
            <a:r>
              <a:rPr lang="pl-PL" dirty="0"/>
              <a:t>SN w systemie bakteryjnym oraz komórek ludzkich przejściowo produkujących białka rekombinowane.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Wsparcie przy obserwacji mikroskopowej komórek ludzkich zawierających wyprodukowaną </a:t>
            </a:r>
            <a:r>
              <a:rPr lang="pl-PL" dirty="0" err="1"/>
              <a:t>synukleinę</a:t>
            </a:r>
            <a:r>
              <a:rPr lang="pl-PL" dirty="0"/>
              <a:t> i GFP. </a:t>
            </a:r>
            <a:endParaRPr lang="en-US" dirty="0"/>
          </a:p>
        </p:txBody>
      </p:sp>
      <p:sp>
        <p:nvSpPr>
          <p:cNvPr id="8" name="Prostokąt 7"/>
          <p:cNvSpPr/>
          <p:nvPr/>
        </p:nvSpPr>
        <p:spPr>
          <a:xfrm>
            <a:off x="0" y="4947405"/>
            <a:ext cx="8327923" cy="492443"/>
          </a:xfrm>
          <a:prstGeom prst="rect">
            <a:avLst/>
          </a:prstGeom>
          <a:solidFill>
            <a:srgbClr val="4A525D"/>
          </a:solidFill>
        </p:spPr>
        <p:txBody>
          <a:bodyPr wrap="square">
            <a:spAutoFit/>
          </a:bodyPr>
          <a:lstStyle/>
          <a:p>
            <a:r>
              <a:rPr lang="pl-PL" sz="2600" dirty="0">
                <a:solidFill>
                  <a:schemeClr val="bg1"/>
                </a:solidFill>
              </a:rPr>
              <a:t>	Moja rola:</a:t>
            </a:r>
          </a:p>
        </p:txBody>
      </p:sp>
      <p:grpSp>
        <p:nvGrpSpPr>
          <p:cNvPr id="7" name="Grupa 6"/>
          <p:cNvGrpSpPr/>
          <p:nvPr/>
        </p:nvGrpSpPr>
        <p:grpSpPr>
          <a:xfrm>
            <a:off x="6926212" y="1779341"/>
            <a:ext cx="4852833" cy="3559248"/>
            <a:chOff x="6926212" y="1881912"/>
            <a:chExt cx="4852833" cy="3559248"/>
          </a:xfrm>
        </p:grpSpPr>
        <p:pic>
          <p:nvPicPr>
            <p:cNvPr id="6" name="Obraz 5" descr="Wycinek ekranu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6212" y="1881912"/>
              <a:ext cx="4767107" cy="3329788"/>
            </a:xfrm>
            <a:prstGeom prst="rect">
              <a:avLst/>
            </a:prstGeom>
            <a:ln>
              <a:solidFill>
                <a:srgbClr val="4A525D"/>
              </a:solidFill>
            </a:ln>
          </p:spPr>
        </p:pic>
        <p:sp>
          <p:nvSpPr>
            <p:cNvPr id="4" name="Prostokąt 3"/>
            <p:cNvSpPr/>
            <p:nvPr/>
          </p:nvSpPr>
          <p:spPr>
            <a:xfrm>
              <a:off x="10281519" y="5194939"/>
              <a:ext cx="149752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/>
                <a:t>https://www.abcam.com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737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F696E7-8F60-52CD-BEE6-575E11599F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" r="954" b="1"/>
          <a:stretch/>
        </p:blipFill>
        <p:spPr>
          <a:xfrm>
            <a:off x="3750700" y="0"/>
            <a:ext cx="8441301" cy="6858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rostokąt 5"/>
          <p:cNvSpPr/>
          <p:nvPr/>
        </p:nvSpPr>
        <p:spPr>
          <a:xfrm>
            <a:off x="0" y="607656"/>
            <a:ext cx="12191999" cy="62038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89000">
                <a:srgbClr val="4A525D"/>
              </a:gs>
            </a:gsLst>
            <a:lin ang="10800000" scaled="1"/>
            <a:tileRect/>
          </a:gra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pl-PL" sz="3600" dirty="0">
                <a:latin typeface="+mj-lt"/>
                <a:ea typeface="+mj-ea"/>
                <a:cs typeface="+mj-cs"/>
              </a:rPr>
              <a:t>        </a:t>
            </a:r>
            <a:r>
              <a:rPr lang="pl-PL" sz="36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Cele</a:t>
            </a:r>
            <a:endParaRPr lang="en-US" sz="36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414306" y="1492110"/>
            <a:ext cx="5257624" cy="5022306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lnSpc>
                <a:spcPct val="107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Organizacja Pracowni Fizyki Komórki, obsługa techniczna i organizacyjna.</a:t>
            </a:r>
          </a:p>
          <a:p>
            <a:pPr marL="342900" indent="-342900">
              <a:lnSpc>
                <a:spcPct val="107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Organizacja i obsługa układów do badań z wykorzystaniem narzędzi biologii molekularnej.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Utrzymywanie hodowli ludzkich linii komórkowych.</a:t>
            </a:r>
          </a:p>
          <a:p>
            <a:pPr marL="342900" indent="-342900">
              <a:lnSpc>
                <a:spcPct val="107000"/>
              </a:lnSpc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Wykonywanie eksperymentów w komórkach eukariotycznych (transfekcje, obserwacje mikroskopowe, testy cytotoksyczności).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Nadzór nad osobami wykonującymi doświadczenia.</a:t>
            </a:r>
          </a:p>
        </p:txBody>
      </p:sp>
      <p:sp>
        <p:nvSpPr>
          <p:cNvPr id="7" name="Prostokąt 6"/>
          <p:cNvSpPr/>
          <p:nvPr/>
        </p:nvSpPr>
        <p:spPr>
          <a:xfrm>
            <a:off x="5426462" y="1983799"/>
            <a:ext cx="6569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l-PL" sz="1200" dirty="0"/>
              <a:t> </a:t>
            </a:r>
            <a:endParaRPr lang="pl-PL" sz="1200"/>
          </a:p>
        </p:txBody>
      </p:sp>
    </p:spTree>
    <p:extLst>
      <p:ext uri="{BB962C8B-B14F-4D97-AF65-F5344CB8AC3E}">
        <p14:creationId xmlns:p14="http://schemas.microsoft.com/office/powerpoint/2010/main" val="629297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4736920"/>
            <a:ext cx="8327923" cy="492443"/>
          </a:xfrm>
          <a:prstGeom prst="rect">
            <a:avLst/>
          </a:prstGeom>
          <a:solidFill>
            <a:srgbClr val="4A525D"/>
          </a:solidFill>
        </p:spPr>
        <p:txBody>
          <a:bodyPr wrap="square">
            <a:spAutoFit/>
          </a:bodyPr>
          <a:lstStyle/>
          <a:p>
            <a:r>
              <a:rPr lang="pl-PL" sz="2600" dirty="0">
                <a:solidFill>
                  <a:schemeClr val="bg1"/>
                </a:solidFill>
              </a:rPr>
              <a:t>	Moja rola: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88484" y="2512834"/>
            <a:ext cx="5519033" cy="148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Cele naukowe: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pl-PL" dirty="0"/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Poszukiwanie nowych inhibitorów procesu translacji - potencjalnych kandydatów na leki antynowotworowe.</a:t>
            </a:r>
          </a:p>
          <a:p>
            <a:pPr algn="just"/>
            <a:endParaRPr lang="pl-PL" sz="1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0" y="355434"/>
            <a:ext cx="12192000" cy="1415772"/>
          </a:xfrm>
          <a:prstGeom prst="rect">
            <a:avLst/>
          </a:prstGeom>
          <a:solidFill>
            <a:srgbClr val="4A525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6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  <a:latin typeface="+mj-lt"/>
              </a:rPr>
              <a:t>Inhibitory procesu translacji.</a:t>
            </a:r>
          </a:p>
          <a:p>
            <a:pPr algn="ctr"/>
            <a:endParaRPr lang="pl-PL" sz="2600" dirty="0">
              <a:solidFill>
                <a:schemeClr val="bg1"/>
              </a:solidFill>
            </a:endParaRPr>
          </a:p>
          <a:p>
            <a:r>
              <a:rPr lang="pl-PL" i="1" dirty="0">
                <a:solidFill>
                  <a:schemeClr val="bg1"/>
                </a:solidFill>
              </a:rPr>
              <a:t>Współpraca: dr hab. Marzena Jankowska-Anyszka</a:t>
            </a:r>
            <a:endParaRPr lang="en-US" i="1" dirty="0">
              <a:solidFill>
                <a:schemeClr val="bg1"/>
              </a:solidFill>
            </a:endParaRPr>
          </a:p>
        </p:txBody>
      </p:sp>
      <p:grpSp>
        <p:nvGrpSpPr>
          <p:cNvPr id="4" name="Grupa 3"/>
          <p:cNvGrpSpPr/>
          <p:nvPr/>
        </p:nvGrpSpPr>
        <p:grpSpPr>
          <a:xfrm>
            <a:off x="6096000" y="2168843"/>
            <a:ext cx="5732702" cy="4307929"/>
            <a:chOff x="6096000" y="1353659"/>
            <a:chExt cx="5661963" cy="4431040"/>
          </a:xfrm>
        </p:grpSpPr>
        <p:pic>
          <p:nvPicPr>
            <p:cNvPr id="3" name="Obraz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353659"/>
              <a:ext cx="5509563" cy="4199692"/>
            </a:xfrm>
            <a:prstGeom prst="rect">
              <a:avLst/>
            </a:prstGeom>
            <a:ln>
              <a:solidFill>
                <a:srgbClr val="4A525D"/>
              </a:solidFill>
            </a:ln>
          </p:spPr>
        </p:pic>
        <p:sp>
          <p:nvSpPr>
            <p:cNvPr id="2" name="Prostokąt 1"/>
            <p:cNvSpPr/>
            <p:nvPr/>
          </p:nvSpPr>
          <p:spPr>
            <a:xfrm>
              <a:off x="6493236" y="5538478"/>
              <a:ext cx="526472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Siddiqui N, </a:t>
              </a:r>
              <a:r>
                <a:rPr lang="en-US" sz="1000" dirty="0" err="1"/>
                <a:t>Sonenberg</a:t>
              </a:r>
              <a:r>
                <a:rPr lang="en-US" sz="1000" dirty="0"/>
                <a:t> N. </a:t>
              </a:r>
              <a:r>
                <a:rPr lang="en-US" sz="1000" dirty="0" err="1"/>
                <a:t>Signalling</a:t>
              </a:r>
              <a:r>
                <a:rPr lang="en-US" sz="1000" dirty="0"/>
                <a:t> to eIF4E in cancer. </a:t>
              </a:r>
              <a:r>
                <a:rPr lang="en-US" sz="1000" dirty="0" err="1"/>
                <a:t>Biochem</a:t>
              </a:r>
              <a:r>
                <a:rPr lang="en-US" sz="1000" dirty="0"/>
                <a:t> </a:t>
              </a:r>
              <a:r>
                <a:rPr lang="en-US" sz="1000" dirty="0" err="1"/>
                <a:t>Soc</a:t>
              </a:r>
              <a:r>
                <a:rPr lang="en-US" sz="1000" dirty="0"/>
                <a:t> Trans. 2015</a:t>
              </a:r>
              <a:r>
                <a:rPr lang="pl-PL" sz="1000" dirty="0"/>
                <a:t> </a:t>
              </a:r>
              <a:r>
                <a:rPr lang="en-US" sz="1000" dirty="0"/>
                <a:t>Oct;43(5):763-72.</a:t>
              </a:r>
            </a:p>
          </p:txBody>
        </p:sp>
      </p:grpSp>
      <p:sp>
        <p:nvSpPr>
          <p:cNvPr id="10" name="pole tekstowe 9"/>
          <p:cNvSpPr txBox="1"/>
          <p:nvPr/>
        </p:nvSpPr>
        <p:spPr>
          <a:xfrm>
            <a:off x="427339" y="5562350"/>
            <a:ext cx="5519033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Badania cytotoksyczności związków. </a:t>
            </a:r>
          </a:p>
          <a:p>
            <a:pPr marL="171450" indent="-1714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Wpływ inhibitorów na translację </a:t>
            </a:r>
            <a:r>
              <a:rPr lang="pl-PL" i="1" dirty="0"/>
              <a:t>in vivo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0060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"/>
          <a:stretch/>
        </p:blipFill>
        <p:spPr>
          <a:xfrm>
            <a:off x="0" y="0"/>
            <a:ext cx="12192000" cy="2989380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69745" y="3481998"/>
            <a:ext cx="4010492" cy="2663844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pl-PL" sz="2000" dirty="0"/>
              <a:t>Przygotowanie materiału biologicznego do badań:</a:t>
            </a:r>
          </a:p>
          <a:p>
            <a:pPr marL="342900" indent="-342900">
              <a:buAutoNum type="arabicPeriod"/>
            </a:pPr>
            <a:endParaRPr lang="pl-PL" sz="2000" dirty="0"/>
          </a:p>
          <a:p>
            <a:pPr lvl="1">
              <a:spcAft>
                <a:spcPts val="500"/>
              </a:spcAft>
            </a:pPr>
            <a:r>
              <a:rPr lang="pl-PL" sz="1800" dirty="0"/>
              <a:t>Klonowanie;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Oczyszczanie DNA / RNA;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Produkcja rekombinowanych białek w układzie bakteryjnym.</a:t>
            </a:r>
          </a:p>
        </p:txBody>
      </p:sp>
      <p:sp>
        <p:nvSpPr>
          <p:cNvPr id="5" name="Symbol zastępczy zawartości 2"/>
          <p:cNvSpPr txBox="1">
            <a:spLocks/>
          </p:cNvSpPr>
          <p:nvPr/>
        </p:nvSpPr>
        <p:spPr>
          <a:xfrm>
            <a:off x="4280237" y="3481998"/>
            <a:ext cx="4461427" cy="33161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 startAt="2"/>
            </a:pPr>
            <a:r>
              <a:rPr lang="pl-PL" sz="2000" dirty="0"/>
              <a:t>Badania w ludzkich liniach komórkowych:</a:t>
            </a:r>
          </a:p>
          <a:p>
            <a:pPr marL="457200" indent="-457200">
              <a:buAutoNum type="arabicPeriod" startAt="2"/>
            </a:pPr>
            <a:endParaRPr lang="pl-PL" sz="2000" dirty="0"/>
          </a:p>
          <a:p>
            <a:pPr lvl="1">
              <a:spcAft>
                <a:spcPts val="500"/>
              </a:spcAft>
            </a:pPr>
            <a:r>
              <a:rPr lang="pl-PL" sz="1800" dirty="0"/>
              <a:t>Transfekcja DNA / RNA;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Monitorowanie translacji w komórce;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Badanie odpowiedzi immunologicznej komórki;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Badanie cytotoksyczności związków;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Znakowanie białek i obserwacje mikroskopowe. </a:t>
            </a: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8961120" y="3481998"/>
            <a:ext cx="2889504" cy="234075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AutoNum type="arabicPeriod" startAt="3"/>
            </a:pPr>
            <a:r>
              <a:rPr lang="pl-PL" sz="2000" dirty="0"/>
              <a:t>Badania    biochemiczne:</a:t>
            </a:r>
          </a:p>
          <a:p>
            <a:pPr marL="457200" indent="-457200">
              <a:buAutoNum type="arabicPeriod" startAt="3"/>
            </a:pPr>
            <a:endParaRPr lang="pl-PL" sz="2000" dirty="0"/>
          </a:p>
          <a:p>
            <a:pPr lvl="1">
              <a:spcAft>
                <a:spcPts val="500"/>
              </a:spcAft>
            </a:pPr>
            <a:r>
              <a:rPr lang="pl-PL" sz="1800" dirty="0"/>
              <a:t>Oddziaływania międzycząsteczkowe;</a:t>
            </a:r>
          </a:p>
          <a:p>
            <a:pPr lvl="1">
              <a:spcAft>
                <a:spcPts val="500"/>
              </a:spcAft>
            </a:pPr>
            <a:r>
              <a:rPr lang="pl-PL" sz="1800" dirty="0"/>
              <a:t>Testy inhibitorów.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604010"/>
            <a:ext cx="7071360" cy="1051364"/>
          </a:xfrm>
          <a:solidFill>
            <a:schemeClr val="bg1">
              <a:alpha val="80000"/>
            </a:schemeClr>
          </a:solidFill>
        </p:spPr>
        <p:txBody>
          <a:bodyPr/>
          <a:lstStyle/>
          <a:p>
            <a:pPr algn="ctr"/>
            <a:r>
              <a:rPr lang="pl-PL" dirty="0"/>
              <a:t>Co oferujemy: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47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819150"/>
            <a:ext cx="5838825" cy="70788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000" dirty="0"/>
              <a:t>  Dziękuję za uwagę</a:t>
            </a:r>
            <a:endParaRPr lang="en-US" sz="4000" dirty="0"/>
          </a:p>
        </p:txBody>
      </p:sp>
      <p:sp>
        <p:nvSpPr>
          <p:cNvPr id="7" name="Prostokąt 8">
            <a:extLst>
              <a:ext uri="{FF2B5EF4-FFF2-40B4-BE49-F238E27FC236}">
                <a16:creationId xmlns:a16="http://schemas.microsoft.com/office/drawing/2014/main" id="{46AD401B-5F17-4D1B-D7DA-B2D3CD6FE6DB}"/>
              </a:ext>
            </a:extLst>
          </p:cNvPr>
          <p:cNvSpPr/>
          <p:nvPr/>
        </p:nvSpPr>
        <p:spPr>
          <a:xfrm>
            <a:off x="-1" y="5200953"/>
            <a:ext cx="12192002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pl-PL" sz="2400" dirty="0"/>
              <a:t>zatrudnienie: IDUB I.4.2 Fundusz odnawiania i rozwoju infrastruktury badawczej.</a:t>
            </a:r>
          </a:p>
          <a:p>
            <a:pPr algn="r"/>
            <a:r>
              <a:rPr lang="pl-PL" sz="2400" dirty="0"/>
              <a:t>aparatura: Granty NCN: Maestro, OPUS 14, OPUS 17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6C089C-4E1C-7109-7D4E-C888B925F55E}"/>
              </a:ext>
            </a:extLst>
          </p:cNvPr>
          <p:cNvGrpSpPr/>
          <p:nvPr/>
        </p:nvGrpSpPr>
        <p:grpSpPr>
          <a:xfrm>
            <a:off x="-1" y="6091858"/>
            <a:ext cx="1484244" cy="655002"/>
            <a:chOff x="359236" y="5200953"/>
            <a:chExt cx="1791974" cy="709517"/>
          </a:xfrm>
        </p:grpSpPr>
        <p:pic>
          <p:nvPicPr>
            <p:cNvPr id="8" name="Obraz 3">
              <a:extLst>
                <a:ext uri="{FF2B5EF4-FFF2-40B4-BE49-F238E27FC236}">
                  <a16:creationId xmlns:a16="http://schemas.microsoft.com/office/drawing/2014/main" id="{B782E848-7E5B-FC1B-AB92-094FE6555A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611"/>
            <a:stretch/>
          </p:blipFill>
          <p:spPr>
            <a:xfrm>
              <a:off x="359236" y="5200953"/>
              <a:ext cx="895987" cy="709517"/>
            </a:xfrm>
            <a:prstGeom prst="rect">
              <a:avLst/>
            </a:prstGeom>
          </p:spPr>
        </p:pic>
        <p:pic>
          <p:nvPicPr>
            <p:cNvPr id="9" name="Obraz 3">
              <a:extLst>
                <a:ext uri="{FF2B5EF4-FFF2-40B4-BE49-F238E27FC236}">
                  <a16:creationId xmlns:a16="http://schemas.microsoft.com/office/drawing/2014/main" id="{6C463505-7E3D-F512-43F0-74C30716D6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06"/>
            <a:stretch/>
          </p:blipFill>
          <p:spPr>
            <a:xfrm>
              <a:off x="1255223" y="5382536"/>
              <a:ext cx="895987" cy="473419"/>
            </a:xfrm>
            <a:prstGeom prst="rect">
              <a:avLst/>
            </a:prstGeom>
          </p:spPr>
        </p:pic>
      </p:grp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97AAA56A-7B3E-A9E3-7673-DD03680C3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08" y="6142185"/>
            <a:ext cx="1887565" cy="6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965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vertebrate, hydrozoan&#10;&#10;Description automatically generated">
            <a:extLst>
              <a:ext uri="{FF2B5EF4-FFF2-40B4-BE49-F238E27FC236}">
                <a16:creationId xmlns:a16="http://schemas.microsoft.com/office/drawing/2014/main" id="{203DF931-0BC5-36A4-1D36-DA467BBA57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3"/>
          <a:stretch/>
        </p:blipFill>
        <p:spPr>
          <a:xfrm flipH="1">
            <a:off x="-9833" y="-39329"/>
            <a:ext cx="12201830" cy="6897329"/>
          </a:xfrm>
          <a:prstGeom prst="rect">
            <a:avLst/>
          </a:prstGeom>
          <a:gradFill>
            <a:gsLst>
              <a:gs pos="15000">
                <a:srgbClr val="04B5F4"/>
              </a:gs>
              <a:gs pos="67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3500000" scaled="1"/>
          </a:gradFill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64E363B-8676-C5C5-4104-707B754C63AA}"/>
              </a:ext>
            </a:extLst>
          </p:cNvPr>
          <p:cNvSpPr txBox="1">
            <a:spLocks/>
          </p:cNvSpPr>
          <p:nvPr/>
        </p:nvSpPr>
        <p:spPr>
          <a:xfrm>
            <a:off x="2686" y="680377"/>
            <a:ext cx="12189311" cy="850539"/>
          </a:xfrm>
          <a:prstGeom prst="rect">
            <a:avLst/>
          </a:prstGeom>
          <a:solidFill>
            <a:srgbClr val="4A525D">
              <a:alpha val="80000"/>
            </a:srgbClr>
          </a:solidFill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pl-PL" dirty="0">
                <a:solidFill>
                  <a:schemeClr val="bg1"/>
                </a:solidFill>
              </a:rPr>
              <a:t>mRNA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685" y="-39328"/>
            <a:ext cx="8005155" cy="6907160"/>
          </a:xfrm>
          <a:prstGeom prst="rect">
            <a:avLst/>
          </a:prstGeom>
          <a:ln>
            <a:solidFill>
              <a:srgbClr val="262827"/>
            </a:solidFill>
          </a:ln>
        </p:spPr>
      </p:pic>
    </p:spTree>
    <p:extLst>
      <p:ext uri="{BB962C8B-B14F-4D97-AF65-F5344CB8AC3E}">
        <p14:creationId xmlns:p14="http://schemas.microsoft.com/office/powerpoint/2010/main" val="1963107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62116"/>
            <a:ext cx="12192000" cy="1484671"/>
          </a:xfrm>
          <a:solidFill>
            <a:schemeClr val="bg1">
              <a:alpha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Pracownia Fizyki Komórki</a:t>
            </a:r>
            <a:br>
              <a:rPr lang="pl-PL" b="1" dirty="0"/>
            </a:br>
            <a:r>
              <a:rPr lang="pl-PL" sz="1100" dirty="0"/>
              <a:t> </a:t>
            </a:r>
            <a:r>
              <a:rPr lang="pl-PL" dirty="0"/>
              <a:t/>
            </a:r>
            <a:br>
              <a:rPr lang="pl-PL" dirty="0"/>
            </a:br>
            <a:r>
              <a:rPr lang="pl-PL" sz="3300" b="1" dirty="0"/>
              <a:t>Zakład Biofizyki</a:t>
            </a:r>
            <a:r>
              <a:rPr lang="pl-PL" b="1" dirty="0"/>
              <a:t/>
            </a:r>
            <a:br>
              <a:rPr lang="pl-PL" b="1" dirty="0"/>
            </a:br>
            <a:r>
              <a:rPr lang="pl-PL" sz="2900" b="1" dirty="0"/>
              <a:t>Stanowisko do pracy z wykorzystaniem technik biologii molekularnej B2.28</a:t>
            </a:r>
            <a:endParaRPr lang="en-US" sz="2900" b="1" dirty="0"/>
          </a:p>
        </p:txBody>
      </p:sp>
    </p:spTree>
    <p:extLst>
      <p:ext uri="{BB962C8B-B14F-4D97-AF65-F5344CB8AC3E}">
        <p14:creationId xmlns:p14="http://schemas.microsoft.com/office/powerpoint/2010/main" val="2236659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769885" y="2755893"/>
            <a:ext cx="9834701" cy="1325563"/>
          </a:xfrm>
        </p:spPr>
        <p:txBody>
          <a:bodyPr>
            <a:normAutofit/>
          </a:bodyPr>
          <a:lstStyle/>
          <a:p>
            <a:r>
              <a:rPr lang="pl-PL" sz="3600" b="1" dirty="0"/>
              <a:t>Stanowisko do sterylnej pracy z materiałem RNA</a:t>
            </a:r>
            <a:endParaRPr lang="en-US" sz="3600" b="1" dirty="0"/>
          </a:p>
        </p:txBody>
      </p:sp>
      <p:sp>
        <p:nvSpPr>
          <p:cNvPr id="11" name="Symbol zastępczy zawartości 9"/>
          <p:cNvSpPr txBox="1">
            <a:spLocks/>
          </p:cNvSpPr>
          <p:nvPr/>
        </p:nvSpPr>
        <p:spPr>
          <a:xfrm>
            <a:off x="3350028" y="2456211"/>
            <a:ext cx="8841972" cy="4996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400" baseline="-25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1586" y="3975569"/>
            <a:ext cx="9295745" cy="288243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1800" dirty="0"/>
              <a:t>Komora </a:t>
            </a:r>
            <a:r>
              <a:rPr lang="pl-PL" sz="1800" dirty="0" err="1"/>
              <a:t>Biosan</a:t>
            </a:r>
            <a:endParaRPr lang="pl-PL" sz="500" dirty="0"/>
          </a:p>
          <a:p>
            <a:pPr marL="288000" lvl="0">
              <a:spcBef>
                <a:spcPts val="800"/>
              </a:spcBef>
            </a:pPr>
            <a:r>
              <a:rPr lang="pl-PL" sz="1800" dirty="0"/>
              <a:t>lampa UV o żywotności min. 6000 h, odkażająca wnętrze komory i chroniąca próbki przed zanieczyszczeniami krzyżowymi;</a:t>
            </a:r>
            <a:endParaRPr lang="en-US" sz="1800" dirty="0"/>
          </a:p>
          <a:p>
            <a:pPr marL="288000" lvl="0">
              <a:spcBef>
                <a:spcPts val="800"/>
              </a:spcBef>
            </a:pPr>
            <a:r>
              <a:rPr lang="pl-PL" sz="1800" dirty="0"/>
              <a:t>bakteriobójcza przepływowa lampa UV zapewniająca stałą dekontaminację wewnątrz komory w czasie pracy;</a:t>
            </a:r>
            <a:endParaRPr lang="en-US" sz="1800" dirty="0"/>
          </a:p>
          <a:p>
            <a:pPr marL="288000" lvl="0">
              <a:spcBef>
                <a:spcPts val="800"/>
              </a:spcBef>
            </a:pPr>
            <a:r>
              <a:rPr lang="pl-PL" sz="1800" dirty="0"/>
              <a:t>filtr zanieczyszczeń powietrza HEPA klasy H14;</a:t>
            </a:r>
          </a:p>
          <a:p>
            <a:pPr marL="288000" lvl="0">
              <a:spcBef>
                <a:spcPts val="800"/>
              </a:spcBef>
            </a:pPr>
            <a:r>
              <a:rPr lang="pl-PL" sz="1800" dirty="0"/>
              <a:t>stanowisko wyposażone w niezbędną aparaturę, dedykowaną wyłącznie do pracy z RNA;</a:t>
            </a:r>
          </a:p>
          <a:p>
            <a:pPr marL="288000" lvl="0">
              <a:spcBef>
                <a:spcPts val="800"/>
              </a:spcBef>
            </a:pPr>
            <a:r>
              <a:rPr lang="pl-PL" sz="1800" dirty="0"/>
              <a:t>ograniczona liczba osób korzystających z komory. </a:t>
            </a:r>
            <a:endParaRPr lang="en-US" sz="1800" dirty="0"/>
          </a:p>
        </p:txBody>
      </p:sp>
      <p:grpSp>
        <p:nvGrpSpPr>
          <p:cNvPr id="8" name="Grupa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Obraz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" t="36069" b="21797"/>
            <a:stretch/>
          </p:blipFill>
          <p:spPr>
            <a:xfrm>
              <a:off x="0" y="291673"/>
              <a:ext cx="10756669" cy="2514600"/>
            </a:xfrm>
            <a:prstGeom prst="rect">
              <a:avLst/>
            </a:prstGeom>
          </p:spPr>
        </p:pic>
        <p:sp>
          <p:nvSpPr>
            <p:cNvPr id="6" name="Prostokąt 5"/>
            <p:cNvSpPr/>
            <p:nvPr/>
          </p:nvSpPr>
          <p:spPr>
            <a:xfrm>
              <a:off x="10291155" y="0"/>
              <a:ext cx="1900845" cy="6858000"/>
            </a:xfrm>
            <a:prstGeom prst="rect">
              <a:avLst/>
            </a:prstGeom>
            <a:solidFill>
              <a:srgbClr val="2830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Obraz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9" t="14889" r="891" b="4869"/>
            <a:stretch/>
          </p:blipFill>
          <p:spPr>
            <a:xfrm rot="5400000">
              <a:off x="9957874" y="1234466"/>
              <a:ext cx="2567408" cy="1900844"/>
            </a:xfrm>
            <a:prstGeom prst="rect">
              <a:avLst/>
            </a:prstGeom>
          </p:spPr>
        </p:pic>
        <p:sp>
          <p:nvSpPr>
            <p:cNvPr id="7" name="Prostokąt 6"/>
            <p:cNvSpPr/>
            <p:nvPr/>
          </p:nvSpPr>
          <p:spPr>
            <a:xfrm>
              <a:off x="0" y="0"/>
              <a:ext cx="10412361" cy="291673"/>
            </a:xfrm>
            <a:prstGeom prst="rect">
              <a:avLst/>
            </a:prstGeom>
            <a:solidFill>
              <a:srgbClr val="2830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Obraz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82" t="14889" r="2909" b="4869"/>
            <a:stretch/>
          </p:blipFill>
          <p:spPr>
            <a:xfrm rot="5400000">
              <a:off x="10935376" y="-358813"/>
              <a:ext cx="612401" cy="1900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231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ymbol zastępczy zawartości 20"/>
          <p:cNvSpPr txBox="1">
            <a:spLocks/>
          </p:cNvSpPr>
          <p:nvPr/>
        </p:nvSpPr>
        <p:spPr>
          <a:xfrm>
            <a:off x="966699" y="2347180"/>
            <a:ext cx="6059593" cy="1968852"/>
          </a:xfrm>
          <a:prstGeom prst="rect">
            <a:avLst/>
          </a:prstGeom>
          <a:noFill/>
          <a:ln w="31750">
            <a:noFill/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800" dirty="0"/>
              <a:t>Kolumna </a:t>
            </a:r>
            <a:r>
              <a:rPr lang="en-US" sz="1800" dirty="0" err="1"/>
              <a:t>RNASep</a:t>
            </a:r>
            <a:r>
              <a:rPr lang="en-US" sz="1800" baseline="30000" dirty="0"/>
              <a:t>™</a:t>
            </a:r>
            <a:r>
              <a:rPr lang="en-US" sz="1800" dirty="0"/>
              <a:t> Prep </a:t>
            </a:r>
            <a:r>
              <a:rPr lang="pl-PL" sz="1800" dirty="0"/>
              <a:t>(ADS </a:t>
            </a:r>
            <a:r>
              <a:rPr lang="pl-PL" sz="1800" dirty="0" err="1"/>
              <a:t>Biotec</a:t>
            </a:r>
            <a:r>
              <a:rPr lang="pl-PL" sz="1800" dirty="0"/>
              <a:t>) – dedykowana do oczyszczania i rozdzielania kwasów nukleinowych:</a:t>
            </a:r>
          </a:p>
          <a:p>
            <a:r>
              <a:rPr lang="pl-PL" sz="1800" dirty="0"/>
              <a:t>oczyszczanie RNA do dalszych badań biologicznych (mRNA, krótkich RNA, </a:t>
            </a:r>
            <a:r>
              <a:rPr lang="pl-PL" sz="1800" dirty="0" err="1"/>
              <a:t>oligonukleotydów</a:t>
            </a:r>
            <a:r>
              <a:rPr lang="pl-PL" sz="1800" dirty="0"/>
              <a:t>);</a:t>
            </a:r>
          </a:p>
          <a:p>
            <a:r>
              <a:rPr lang="pl-PL" sz="1800" dirty="0"/>
              <a:t>ocena czystości RNA;</a:t>
            </a:r>
            <a:endParaRPr lang="en-US" sz="1800" dirty="0"/>
          </a:p>
          <a:p>
            <a:r>
              <a:rPr lang="pl-PL" sz="1800" dirty="0"/>
              <a:t>produkcja mRNA do szczepionek / leków.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4" y="4630816"/>
            <a:ext cx="1968852" cy="1968852"/>
          </a:xfrm>
          <a:prstGeom prst="rect">
            <a:avLst/>
          </a:prstGeom>
        </p:spPr>
      </p:pic>
      <p:sp>
        <p:nvSpPr>
          <p:cNvPr id="14" name="Symbol zastępczy zawartości 20"/>
          <p:cNvSpPr txBox="1">
            <a:spLocks/>
          </p:cNvSpPr>
          <p:nvPr/>
        </p:nvSpPr>
        <p:spPr>
          <a:xfrm>
            <a:off x="0" y="385985"/>
            <a:ext cx="10854812" cy="1383821"/>
          </a:xfrm>
          <a:prstGeom prst="rect">
            <a:avLst/>
          </a:prstGeom>
          <a:solidFill>
            <a:srgbClr val="4A525D"/>
          </a:solidFill>
          <a:ln w="31750"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200" b="1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bg1"/>
                </a:solidFill>
                <a:latin typeface="+mj-lt"/>
              </a:rPr>
              <a:t>System Wysokosprawnej Chromatografii Cieczowej 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HPLC</a:t>
            </a:r>
          </a:p>
          <a:p>
            <a:pPr marL="0" indent="0" algn="ctr">
              <a:buNone/>
            </a:pPr>
            <a:endParaRPr lang="pl-PL" sz="1200" dirty="0">
              <a:solidFill>
                <a:srgbClr val="FF0000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14474" r="3308" b="5284"/>
          <a:stretch/>
        </p:blipFill>
        <p:spPr>
          <a:xfrm rot="5400000">
            <a:off x="10831375" y="409303"/>
            <a:ext cx="1384059" cy="1337185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6"/>
          <a:stretch/>
        </p:blipFill>
        <p:spPr>
          <a:xfrm>
            <a:off x="7373759" y="1769806"/>
            <a:ext cx="4818238" cy="4867665"/>
          </a:xfrm>
          <a:prstGeom prst="rect">
            <a:avLst/>
          </a:prstGeom>
        </p:spPr>
      </p:pic>
      <p:grpSp>
        <p:nvGrpSpPr>
          <p:cNvPr id="4" name="Grupa 3"/>
          <p:cNvGrpSpPr/>
          <p:nvPr/>
        </p:nvGrpSpPr>
        <p:grpSpPr>
          <a:xfrm>
            <a:off x="2867923" y="4704104"/>
            <a:ext cx="3771642" cy="1822276"/>
            <a:chOff x="2907183" y="4838002"/>
            <a:chExt cx="3771642" cy="1822276"/>
          </a:xfrm>
        </p:grpSpPr>
        <p:pic>
          <p:nvPicPr>
            <p:cNvPr id="12" name="Obraz 11" descr="ps-b-S-ARCA_D1.xps - Przeglądarka plików X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5" t="51193" r="53777" b="23016"/>
            <a:stretch/>
          </p:blipFill>
          <p:spPr>
            <a:xfrm>
              <a:off x="2907183" y="4838003"/>
              <a:ext cx="3771642" cy="1637609"/>
            </a:xfrm>
            <a:prstGeom prst="rect">
              <a:avLst/>
            </a:prstGeom>
          </p:spPr>
        </p:pic>
        <p:sp>
          <p:nvSpPr>
            <p:cNvPr id="2" name="pole tekstowe 1"/>
            <p:cNvSpPr txBox="1"/>
            <p:nvPr/>
          </p:nvSpPr>
          <p:spPr>
            <a:xfrm rot="16200000">
              <a:off x="2271260" y="5515490"/>
              <a:ext cx="1537855" cy="18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absorbance</a:t>
              </a:r>
              <a:r>
                <a:rPr lang="pl-PL" sz="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intensity</a:t>
              </a:r>
              <a:r>
                <a:rPr lang="pl-PL" sz="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l-PL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pl-PL" sz="600" dirty="0">
                  <a:latin typeface="Arial" panose="020B0604020202020204" pitchFamily="34" charset="0"/>
                  <a:cs typeface="Arial" panose="020B0604020202020204" pitchFamily="34" charset="0"/>
                </a:rPr>
                <a:t> 260 </a:t>
              </a:r>
              <a:r>
                <a:rPr lang="pl-PL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nm</a:t>
              </a:r>
              <a:r>
                <a:rPr lang="pl-PL" sz="600" dirty="0">
                  <a:latin typeface="Arial" panose="020B0604020202020204" pitchFamily="34" charset="0"/>
                  <a:cs typeface="Arial" panose="020B0604020202020204" pitchFamily="34" charset="0"/>
                </a:rPr>
                <a:t> [</a:t>
              </a:r>
              <a:r>
                <a:rPr lang="pl-PL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mAU</a:t>
              </a:r>
              <a:r>
                <a:rPr lang="pl-PL" sz="600" dirty="0">
                  <a:latin typeface="Arial" panose="020B0604020202020204" pitchFamily="34" charset="0"/>
                  <a:cs typeface="Arial" panose="020B0604020202020204" pitchFamily="34" charset="0"/>
                </a:rPr>
                <a:t>]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6063682" y="6475612"/>
              <a:ext cx="536623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r>
                <a:rPr lang="pl-PL" sz="600" dirty="0">
                  <a:latin typeface="Arial" panose="020B0604020202020204" pitchFamily="34" charset="0"/>
                  <a:cs typeface="Arial" panose="020B0604020202020204" pitchFamily="34" charset="0"/>
                </a:rPr>
                <a:t> [min]</a:t>
              </a:r>
              <a:endParaRPr lang="en-US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714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2" y="275345"/>
            <a:ext cx="12191998" cy="1325563"/>
          </a:xfrm>
          <a:solidFill>
            <a:srgbClr val="4A525D"/>
          </a:solidFill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bg1"/>
                </a:solidFill>
              </a:rPr>
              <a:t>Stanowisko do elektroforezy kwasów nukleinowych i białek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1" name="Symbol zastępczy zawartości 20"/>
          <p:cNvSpPr>
            <a:spLocks noGrp="1"/>
          </p:cNvSpPr>
          <p:nvPr>
            <p:ph idx="1"/>
          </p:nvPr>
        </p:nvSpPr>
        <p:spPr>
          <a:xfrm>
            <a:off x="5133977" y="3022148"/>
            <a:ext cx="6379709" cy="3407989"/>
          </a:xfrm>
          <a:noFill/>
          <a:ln w="31750">
            <a:noFill/>
          </a:ln>
        </p:spPr>
        <p:txBody>
          <a:bodyPr>
            <a:normAutofit/>
          </a:bodyPr>
          <a:lstStyle/>
          <a:p>
            <a:r>
              <a:rPr lang="pl-PL" sz="1800" dirty="0"/>
              <a:t>aparatura Bio-Rad do przygotowania żeli agarozowych i poli-akrylamidowych oraz do elektroforezy poziomej i pionowej zarówno kwasów nukleinowych jak i białek;</a:t>
            </a:r>
          </a:p>
          <a:p>
            <a:endParaRPr lang="pl-PL" sz="1800" dirty="0"/>
          </a:p>
          <a:p>
            <a:r>
              <a:rPr lang="pl-PL" sz="1800" dirty="0"/>
              <a:t>aparatura Bio-Rad do mokrego transferu białek z żelu poli-akrylamidowego na membranę celulozową lub PVDF;</a:t>
            </a:r>
          </a:p>
          <a:p>
            <a:endParaRPr lang="en-US" sz="1800" dirty="0"/>
          </a:p>
          <a:p>
            <a:r>
              <a:rPr lang="pl-PL" sz="1800" dirty="0"/>
              <a:t>aparatura CBS do przygotowania i elektroforezy żeli sekwencyjnych (droga rozdziału: ~30 cm, pozwalająca na rozdział w rozdzielczości do 1 nukleotydu).</a:t>
            </a:r>
          </a:p>
        </p:txBody>
      </p:sp>
      <p:sp>
        <p:nvSpPr>
          <p:cNvPr id="8" name="Prostokąt 7"/>
          <p:cNvSpPr/>
          <p:nvPr/>
        </p:nvSpPr>
        <p:spPr>
          <a:xfrm>
            <a:off x="7698243" y="2333306"/>
            <a:ext cx="3791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4"/>
          <a:stretch/>
        </p:blipFill>
        <p:spPr>
          <a:xfrm>
            <a:off x="725420" y="2625213"/>
            <a:ext cx="3473839" cy="4004186"/>
          </a:xfrm>
          <a:prstGeom prst="rect">
            <a:avLst/>
          </a:prstGeom>
        </p:spPr>
      </p:pic>
      <p:grpSp>
        <p:nvGrpSpPr>
          <p:cNvPr id="12" name="Grupa 11"/>
          <p:cNvGrpSpPr/>
          <p:nvPr/>
        </p:nvGrpSpPr>
        <p:grpSpPr>
          <a:xfrm>
            <a:off x="1" y="1819082"/>
            <a:ext cx="12191999" cy="731900"/>
            <a:chOff x="9833" y="1592939"/>
            <a:chExt cx="12191999" cy="731900"/>
          </a:xfrm>
        </p:grpSpPr>
        <p:pic>
          <p:nvPicPr>
            <p:cNvPr id="7" name="Obraz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" t="-804" r="2133" b="4345"/>
            <a:stretch/>
          </p:blipFill>
          <p:spPr>
            <a:xfrm>
              <a:off x="9833" y="1592939"/>
              <a:ext cx="4673600" cy="729673"/>
            </a:xfrm>
            <a:prstGeom prst="rect">
              <a:avLst/>
            </a:prstGeom>
          </p:spPr>
        </p:pic>
        <p:pic>
          <p:nvPicPr>
            <p:cNvPr id="1026" name="Picture 2" descr="https://lh3.googleusercontent.com/Jj03-wtDSzWoV7fttueoqEFIKSRd4Nk-GgxD41D8sIj1Nln4mk838nbc_3UCQGGNJFDr_3LWMAhjpobagD-d2QIrkCnPbhCMwBHkNqeaFYqjo_dy5ZMH2VE7PzQlN646wStyRbDukILkSCfQRWjqXA=s2048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" t="30112" r="4254" b="25236"/>
            <a:stretch/>
          </p:blipFill>
          <p:spPr bwMode="auto">
            <a:xfrm>
              <a:off x="9286863" y="1600908"/>
              <a:ext cx="2914969" cy="723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s://lh6.googleusercontent.com/Ej1TIzqqchZ7FYWolblPETc_hmwcABotZWeBpFRlTkhXH45GGwapEHN0__0c4r2LQxNL25I2YtDKnY2TFsyEtfwWNfbgquUQyo0GnHP4Sjd-Y9hQ9wjPyZSHhnFH3N6dc6uqB8Tm1Dsof9yn7qg8Zw=s2048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253"/>
            <a:stretch/>
          </p:blipFill>
          <p:spPr bwMode="auto">
            <a:xfrm>
              <a:off x="4675528" y="1600908"/>
              <a:ext cx="4628268" cy="723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33627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" t="6780" r="22201" b="5308"/>
          <a:stretch/>
        </p:blipFill>
        <p:spPr>
          <a:xfrm>
            <a:off x="7791869" y="1810371"/>
            <a:ext cx="3944986" cy="4934404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128599" y="2335188"/>
            <a:ext cx="3423514" cy="3652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źródło LED światła białego;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 err="1"/>
              <a:t>transiluminator</a:t>
            </a:r>
            <a:r>
              <a:rPr lang="pl-PL" dirty="0"/>
              <a:t> UV;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filtry do obserwacji fluorescencji w świetle niebieskim (</a:t>
            </a:r>
            <a:r>
              <a:rPr lang="en-US" dirty="0"/>
              <a:t>420nm </a:t>
            </a:r>
            <a:r>
              <a:rPr lang="pl-PL" dirty="0"/>
              <a:t>i 460 </a:t>
            </a:r>
            <a:r>
              <a:rPr lang="pl-PL" dirty="0" err="1"/>
              <a:t>nm</a:t>
            </a:r>
            <a:r>
              <a:rPr lang="pl-PL" dirty="0"/>
              <a:t>), zielonym (</a:t>
            </a:r>
            <a:r>
              <a:rPr lang="en-US" dirty="0"/>
              <a:t>520nm</a:t>
            </a:r>
            <a:r>
              <a:rPr lang="pl-PL" dirty="0"/>
              <a:t>) i czerwonym (</a:t>
            </a:r>
            <a:r>
              <a:rPr lang="en-US" dirty="0"/>
              <a:t>650nm</a:t>
            </a:r>
            <a:r>
              <a:rPr lang="pl-PL" dirty="0"/>
              <a:t>);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l-PL" dirty="0"/>
              <a:t>możliwość obserwacji żywych organizmów;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oprogramowanie</a:t>
            </a:r>
            <a:r>
              <a:rPr lang="en-US" dirty="0"/>
              <a:t> do </a:t>
            </a:r>
            <a:r>
              <a:rPr lang="en-US" dirty="0" err="1"/>
              <a:t>akwizycji</a:t>
            </a:r>
            <a:r>
              <a:rPr lang="en-US" dirty="0"/>
              <a:t> / </a:t>
            </a:r>
            <a:r>
              <a:rPr lang="en-US" dirty="0" err="1"/>
              <a:t>edycji</a:t>
            </a:r>
            <a:r>
              <a:rPr lang="en-US" dirty="0"/>
              <a:t> / </a:t>
            </a:r>
            <a:r>
              <a:rPr lang="en-US" dirty="0" err="1"/>
              <a:t>analizy</a:t>
            </a:r>
            <a:r>
              <a:rPr lang="pl-PL" dirty="0"/>
              <a:t>.</a:t>
            </a:r>
          </a:p>
        </p:txBody>
      </p:sp>
      <p:sp>
        <p:nvSpPr>
          <p:cNvPr id="7" name="Tytuł 8"/>
          <p:cNvSpPr txBox="1">
            <a:spLocks/>
          </p:cNvSpPr>
          <p:nvPr/>
        </p:nvSpPr>
        <p:spPr>
          <a:xfrm>
            <a:off x="0" y="266769"/>
            <a:ext cx="12192000" cy="1327211"/>
          </a:xfrm>
          <a:prstGeom prst="rect">
            <a:avLst/>
          </a:prstGeom>
          <a:solidFill>
            <a:srgbClr val="4A525D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</a:rPr>
              <a:t>			System do obrazowania chemiluminescencji </a:t>
            </a:r>
          </a:p>
          <a:p>
            <a:pPr algn="ctr"/>
            <a:r>
              <a:rPr lang="pl-PL" sz="3600" b="1" dirty="0">
                <a:solidFill>
                  <a:schemeClr val="bg1"/>
                </a:solidFill>
              </a:rPr>
              <a:t>			i fluorescencji Alliance Q9, </a:t>
            </a:r>
            <a:r>
              <a:rPr lang="pl-PL" sz="3600" b="1" dirty="0" err="1">
                <a:solidFill>
                  <a:schemeClr val="bg1"/>
                </a:solidFill>
              </a:rPr>
              <a:t>Uvitec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322929" y="1085848"/>
            <a:ext cx="3439681" cy="5772152"/>
            <a:chOff x="410197" y="0"/>
            <a:chExt cx="3818172" cy="6858000"/>
          </a:xfrm>
        </p:grpSpPr>
        <p:pic>
          <p:nvPicPr>
            <p:cNvPr id="13" name="Obraz 12" descr="Alliance - [AnaModule_TempFile]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1" t="27094" r="60714" b="32427"/>
            <a:stretch/>
          </p:blipFill>
          <p:spPr>
            <a:xfrm>
              <a:off x="410197" y="0"/>
              <a:ext cx="3818172" cy="2820112"/>
            </a:xfrm>
            <a:prstGeom prst="rect">
              <a:avLst/>
            </a:prstGeom>
          </p:spPr>
        </p:pic>
        <p:pic>
          <p:nvPicPr>
            <p:cNvPr id="14" name="Obraz 13" descr="Alliance - [AnaModule_TempFile]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0" t="27223" r="60342" b="30757"/>
            <a:stretch/>
          </p:blipFill>
          <p:spPr>
            <a:xfrm>
              <a:off x="410197" y="2820112"/>
              <a:ext cx="3818172" cy="2837204"/>
            </a:xfrm>
            <a:prstGeom prst="rect">
              <a:avLst/>
            </a:prstGeom>
          </p:spPr>
        </p:pic>
        <p:pic>
          <p:nvPicPr>
            <p:cNvPr id="15" name="Obraz 14" descr="Alliance - [AnaModule_TempFile]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6" t="41872" r="6987" b="40009"/>
            <a:stretch/>
          </p:blipFill>
          <p:spPr>
            <a:xfrm>
              <a:off x="410198" y="5657316"/>
              <a:ext cx="3818171" cy="1200684"/>
            </a:xfrm>
            <a:prstGeom prst="rect">
              <a:avLst/>
            </a:prstGeom>
          </p:spPr>
        </p:pic>
        <p:sp>
          <p:nvSpPr>
            <p:cNvPr id="16" name="pole tekstowe 15"/>
            <p:cNvSpPr txBox="1"/>
            <p:nvPr/>
          </p:nvSpPr>
          <p:spPr>
            <a:xfrm>
              <a:off x="410198" y="201163"/>
              <a:ext cx="31619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chemeClr val="bg1"/>
                  </a:solidFill>
                </a:rPr>
                <a:t>px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7" name="pole tekstowe 16"/>
            <p:cNvSpPr txBox="1"/>
            <p:nvPr/>
          </p:nvSpPr>
          <p:spPr>
            <a:xfrm>
              <a:off x="418744" y="3004182"/>
              <a:ext cx="582523" cy="255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800" dirty="0" err="1">
                  <a:solidFill>
                    <a:schemeClr val="bg1"/>
                  </a:solidFill>
                </a:rPr>
                <a:t>px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544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4848422" y="2770247"/>
            <a:ext cx="2314377" cy="1460996"/>
            <a:chOff x="352262" y="5019933"/>
            <a:chExt cx="2193486" cy="1511190"/>
          </a:xfrm>
        </p:grpSpPr>
        <p:pic>
          <p:nvPicPr>
            <p:cNvPr id="22" name="Obraz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27" t="22159" r="31877" b="62223"/>
            <a:stretch/>
          </p:blipFill>
          <p:spPr>
            <a:xfrm>
              <a:off x="352262" y="5019933"/>
              <a:ext cx="2193486" cy="729506"/>
            </a:xfrm>
            <a:prstGeom prst="rect">
              <a:avLst/>
            </a:prstGeom>
          </p:spPr>
        </p:pic>
        <p:pic>
          <p:nvPicPr>
            <p:cNvPr id="23" name="Obraz 2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22" t="64047" r="28382" b="20538"/>
            <a:stretch/>
          </p:blipFill>
          <p:spPr>
            <a:xfrm>
              <a:off x="352262" y="5801617"/>
              <a:ext cx="2193486" cy="729506"/>
            </a:xfrm>
            <a:prstGeom prst="rect">
              <a:avLst/>
            </a:prstGeom>
          </p:spPr>
        </p:pic>
      </p:grpSp>
      <p:sp>
        <p:nvSpPr>
          <p:cNvPr id="2" name="Prostokąt 1"/>
          <p:cNvSpPr/>
          <p:nvPr/>
        </p:nvSpPr>
        <p:spPr>
          <a:xfrm>
            <a:off x="8420078" y="1427961"/>
            <a:ext cx="3190897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 </a:t>
            </a:r>
            <a:r>
              <a:rPr lang="en-US" b="1" dirty="0" err="1"/>
              <a:t>Epifluorescencja</a:t>
            </a:r>
            <a:endParaRPr lang="pl-PL" b="1" dirty="0"/>
          </a:p>
          <a:p>
            <a:r>
              <a:rPr lang="pl-PL" dirty="0"/>
              <a:t>możliwość nałożenia na siebie obrazu uzyskanego w różnych długościach fal (</a:t>
            </a:r>
            <a:r>
              <a:rPr lang="en-US" dirty="0"/>
              <a:t>multiplexing</a:t>
            </a:r>
            <a:r>
              <a:rPr lang="pl-PL" dirty="0"/>
              <a:t>)</a:t>
            </a:r>
          </a:p>
        </p:txBody>
      </p:sp>
      <p:grpSp>
        <p:nvGrpSpPr>
          <p:cNvPr id="10" name="Grupa 9"/>
          <p:cNvGrpSpPr/>
          <p:nvPr/>
        </p:nvGrpSpPr>
        <p:grpSpPr>
          <a:xfrm>
            <a:off x="1129461" y="5383221"/>
            <a:ext cx="3845289" cy="1271847"/>
            <a:chOff x="5199764" y="1875417"/>
            <a:chExt cx="4280364" cy="1502009"/>
          </a:xfrm>
        </p:grpSpPr>
        <p:pic>
          <p:nvPicPr>
            <p:cNvPr id="24" name="Obraz 2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7" t="23736" r="26667" b="7514"/>
            <a:stretch/>
          </p:blipFill>
          <p:spPr>
            <a:xfrm rot="5400000">
              <a:off x="7696977" y="1594276"/>
              <a:ext cx="1493809" cy="2072492"/>
            </a:xfrm>
            <a:prstGeom prst="rect">
              <a:avLst/>
            </a:prstGeom>
          </p:spPr>
        </p:pic>
        <p:pic>
          <p:nvPicPr>
            <p:cNvPr id="9" name="Obraz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9764" y="1875417"/>
              <a:ext cx="2115433" cy="1490590"/>
            </a:xfrm>
            <a:prstGeom prst="rect">
              <a:avLst/>
            </a:prstGeom>
          </p:spPr>
        </p:pic>
      </p:grpSp>
      <p:sp>
        <p:nvSpPr>
          <p:cNvPr id="11" name="Prostokąt 10"/>
          <p:cNvSpPr/>
          <p:nvPr/>
        </p:nvSpPr>
        <p:spPr>
          <a:xfrm>
            <a:off x="6168959" y="4380887"/>
            <a:ext cx="4934753" cy="71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 </a:t>
            </a:r>
            <a:r>
              <a:rPr lang="en-US" b="1" dirty="0" err="1"/>
              <a:t>Bioluminescencja</a:t>
            </a:r>
            <a:endParaRPr lang="pl-PL" b="1" dirty="0"/>
          </a:p>
          <a:p>
            <a:r>
              <a:rPr lang="pl-PL" dirty="0"/>
              <a:t>obserwacje </a:t>
            </a:r>
            <a:r>
              <a:rPr lang="pl-PL" i="1" dirty="0"/>
              <a:t>in vivo</a:t>
            </a:r>
            <a:r>
              <a:rPr lang="en-US" i="1" dirty="0"/>
              <a:t> </a:t>
            </a:r>
            <a:r>
              <a:rPr lang="pl-PL" dirty="0"/>
              <a:t>luminescencji i fluorescencji</a:t>
            </a:r>
          </a:p>
        </p:txBody>
      </p:sp>
      <p:sp>
        <p:nvSpPr>
          <p:cNvPr id="30" name="Prostokąt 29"/>
          <p:cNvSpPr/>
          <p:nvPr/>
        </p:nvSpPr>
        <p:spPr>
          <a:xfrm>
            <a:off x="448392" y="1406207"/>
            <a:ext cx="3256834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Obrazowanie</a:t>
            </a:r>
            <a:r>
              <a:rPr lang="en-US" b="1" dirty="0"/>
              <a:t> w </a:t>
            </a:r>
            <a:r>
              <a:rPr lang="en-US" b="1" dirty="0" err="1"/>
              <a:t>świetle</a:t>
            </a:r>
            <a:r>
              <a:rPr lang="en-US" b="1" dirty="0"/>
              <a:t> </a:t>
            </a:r>
            <a:r>
              <a:rPr lang="en-US" b="1" dirty="0" err="1"/>
              <a:t>widzialnym</a:t>
            </a:r>
            <a:endParaRPr lang="pl-PL" b="1" dirty="0"/>
          </a:p>
          <a:p>
            <a:r>
              <a:rPr lang="pl-PL" dirty="0"/>
              <a:t>k</a:t>
            </a:r>
            <a:r>
              <a:rPr lang="en-US" dirty="0" err="1"/>
              <a:t>olorymetria</a:t>
            </a:r>
            <a:r>
              <a:rPr lang="pl-PL" dirty="0"/>
              <a:t>, </a:t>
            </a:r>
            <a:r>
              <a:rPr lang="en-US" dirty="0" err="1"/>
              <a:t>żele</a:t>
            </a:r>
            <a:r>
              <a:rPr lang="en-US" dirty="0"/>
              <a:t> </a:t>
            </a:r>
            <a:r>
              <a:rPr lang="en-US" dirty="0" err="1"/>
              <a:t>białkowe</a:t>
            </a:r>
            <a:r>
              <a:rPr lang="pl-PL" dirty="0"/>
              <a:t>, zliczanie kolonii bakteryjnych</a:t>
            </a:r>
          </a:p>
        </p:txBody>
      </p:sp>
      <p:grpSp>
        <p:nvGrpSpPr>
          <p:cNvPr id="37" name="Grupa 36"/>
          <p:cNvGrpSpPr/>
          <p:nvPr/>
        </p:nvGrpSpPr>
        <p:grpSpPr>
          <a:xfrm>
            <a:off x="465256" y="2820420"/>
            <a:ext cx="3687644" cy="1418205"/>
            <a:chOff x="572198" y="1566624"/>
            <a:chExt cx="3566133" cy="1334281"/>
          </a:xfrm>
        </p:grpSpPr>
        <p:pic>
          <p:nvPicPr>
            <p:cNvPr id="4" name="Obraz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2" t="12548" r="3656" b="12998"/>
            <a:stretch/>
          </p:blipFill>
          <p:spPr>
            <a:xfrm>
              <a:off x="572198" y="1573569"/>
              <a:ext cx="2153780" cy="1327336"/>
            </a:xfrm>
            <a:prstGeom prst="rect">
              <a:avLst/>
            </a:prstGeom>
          </p:spPr>
        </p:pic>
        <p:pic>
          <p:nvPicPr>
            <p:cNvPr id="31" name="Obraz 3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61" t="17212" r="3337" b="9697"/>
            <a:stretch/>
          </p:blipFill>
          <p:spPr>
            <a:xfrm>
              <a:off x="2775776" y="1566624"/>
              <a:ext cx="1362555" cy="1327336"/>
            </a:xfrm>
            <a:prstGeom prst="rect">
              <a:avLst/>
            </a:prstGeom>
          </p:spPr>
        </p:pic>
      </p:grpSp>
      <p:sp>
        <p:nvSpPr>
          <p:cNvPr id="32" name="Prostokąt 31"/>
          <p:cNvSpPr/>
          <p:nvPr/>
        </p:nvSpPr>
        <p:spPr>
          <a:xfrm>
            <a:off x="1422369" y="4395771"/>
            <a:ext cx="3256835" cy="98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 </a:t>
            </a:r>
            <a:r>
              <a:rPr lang="en-US" b="1" dirty="0" err="1"/>
              <a:t>Fluorescencja</a:t>
            </a:r>
            <a:endParaRPr lang="pl-PL" b="1" dirty="0"/>
          </a:p>
          <a:p>
            <a:r>
              <a:rPr lang="pl-PL" dirty="0"/>
              <a:t>ż</a:t>
            </a:r>
            <a:r>
              <a:rPr lang="en-US" dirty="0" err="1"/>
              <a:t>ele</a:t>
            </a:r>
            <a:r>
              <a:rPr lang="en-US" dirty="0"/>
              <a:t> DNA </a:t>
            </a:r>
            <a:r>
              <a:rPr lang="en-US" dirty="0" err="1"/>
              <a:t>i</a:t>
            </a:r>
            <a:r>
              <a:rPr lang="en-US" dirty="0"/>
              <a:t> RNA z </a:t>
            </a:r>
            <a:r>
              <a:rPr lang="en-US" dirty="0" err="1"/>
              <a:t>barwnikami</a:t>
            </a:r>
            <a:r>
              <a:rPr lang="en-US" dirty="0"/>
              <a:t> </a:t>
            </a:r>
            <a:r>
              <a:rPr lang="en-US" dirty="0" err="1"/>
              <a:t>fluorescencyjnymi</a:t>
            </a:r>
            <a:endParaRPr lang="pl-PL" dirty="0"/>
          </a:p>
        </p:txBody>
      </p:sp>
      <p:sp>
        <p:nvSpPr>
          <p:cNvPr id="33" name="Prostokąt 32"/>
          <p:cNvSpPr/>
          <p:nvPr/>
        </p:nvSpPr>
        <p:spPr>
          <a:xfrm>
            <a:off x="4460286" y="1431454"/>
            <a:ext cx="3417347" cy="1264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pl-PL" b="1" dirty="0"/>
              <a:t> </a:t>
            </a:r>
            <a:r>
              <a:rPr lang="en-US" b="1" dirty="0" err="1"/>
              <a:t>Chemiluminescencja</a:t>
            </a:r>
            <a:endParaRPr lang="pl-PL" b="1" dirty="0"/>
          </a:p>
          <a:p>
            <a:r>
              <a:rPr lang="pl-PL" dirty="0"/>
              <a:t>detekcja aktywności </a:t>
            </a:r>
            <a:r>
              <a:rPr lang="pl-PL" dirty="0" err="1"/>
              <a:t>poroksydazy</a:t>
            </a:r>
            <a:r>
              <a:rPr lang="pl-PL" dirty="0"/>
              <a:t> chrzanowej (HRP), lucyferazy – emisja światła widzialnego.</a:t>
            </a:r>
            <a:endParaRPr lang="en-US" dirty="0"/>
          </a:p>
        </p:txBody>
      </p:sp>
      <p:grpSp>
        <p:nvGrpSpPr>
          <p:cNvPr id="38" name="Grupa 37"/>
          <p:cNvGrpSpPr/>
          <p:nvPr/>
        </p:nvGrpSpPr>
        <p:grpSpPr>
          <a:xfrm>
            <a:off x="7972425" y="2786171"/>
            <a:ext cx="3841097" cy="1452454"/>
            <a:chOff x="8156162" y="2571976"/>
            <a:chExt cx="3766327" cy="1388225"/>
          </a:xfrm>
        </p:grpSpPr>
        <p:pic>
          <p:nvPicPr>
            <p:cNvPr id="29" name="Obraz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162" y="2575139"/>
              <a:ext cx="1828925" cy="1382064"/>
            </a:xfrm>
            <a:prstGeom prst="rect">
              <a:avLst/>
            </a:prstGeom>
          </p:spPr>
        </p:pic>
        <p:pic>
          <p:nvPicPr>
            <p:cNvPr id="35" name="Obraz 3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39393"/>
            <a:stretch/>
          </p:blipFill>
          <p:spPr>
            <a:xfrm>
              <a:off x="10093685" y="2571976"/>
              <a:ext cx="1828804" cy="1388225"/>
            </a:xfrm>
            <a:prstGeom prst="rect">
              <a:avLst/>
            </a:prstGeom>
          </p:spPr>
        </p:pic>
      </p:grpSp>
      <p:sp>
        <p:nvSpPr>
          <p:cNvPr id="39" name="Symbol zastępczy zawartości 20"/>
          <p:cNvSpPr txBox="1">
            <a:spLocks/>
          </p:cNvSpPr>
          <p:nvPr/>
        </p:nvSpPr>
        <p:spPr>
          <a:xfrm>
            <a:off x="0" y="249024"/>
            <a:ext cx="12192000" cy="969930"/>
          </a:xfrm>
          <a:prstGeom prst="rect">
            <a:avLst/>
          </a:prstGeom>
          <a:solidFill>
            <a:srgbClr val="4A525D"/>
          </a:solidFill>
          <a:ln w="31750"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sz="800" b="1" dirty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pl-PL" sz="3600" b="1" dirty="0">
                <a:solidFill>
                  <a:schemeClr val="bg1"/>
                </a:solidFill>
                <a:latin typeface="+mj-lt"/>
              </a:rPr>
              <a:t>Możliwości obrazowania</a:t>
            </a:r>
            <a:endParaRPr lang="pl-PL" sz="3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indent="0" algn="ctr">
              <a:buNone/>
            </a:pPr>
            <a:endParaRPr lang="pl-PL" sz="1200" dirty="0">
              <a:solidFill>
                <a:schemeClr val="bg1"/>
              </a:solidFill>
            </a:endParaRPr>
          </a:p>
        </p:txBody>
      </p:sp>
      <p:grpSp>
        <p:nvGrpSpPr>
          <p:cNvPr id="12" name="Grupa 11"/>
          <p:cNvGrpSpPr/>
          <p:nvPr/>
        </p:nvGrpSpPr>
        <p:grpSpPr>
          <a:xfrm>
            <a:off x="5866219" y="5099834"/>
            <a:ext cx="6155776" cy="1758166"/>
            <a:chOff x="5866219" y="5099834"/>
            <a:chExt cx="6155776" cy="1758166"/>
          </a:xfrm>
        </p:grpSpPr>
        <p:grpSp>
          <p:nvGrpSpPr>
            <p:cNvPr id="5" name="Grupa 4"/>
            <p:cNvGrpSpPr/>
            <p:nvPr/>
          </p:nvGrpSpPr>
          <p:grpSpPr>
            <a:xfrm>
              <a:off x="5866219" y="5102832"/>
              <a:ext cx="4581517" cy="1588214"/>
              <a:chOff x="6168959" y="5094336"/>
              <a:chExt cx="4581517" cy="1588214"/>
            </a:xfrm>
          </p:grpSpPr>
          <p:grpSp>
            <p:nvGrpSpPr>
              <p:cNvPr id="36" name="Grupa 35"/>
              <p:cNvGrpSpPr/>
              <p:nvPr/>
            </p:nvGrpSpPr>
            <p:grpSpPr>
              <a:xfrm>
                <a:off x="6236662" y="5094336"/>
                <a:ext cx="4513814" cy="1557896"/>
                <a:chOff x="5976850" y="5168473"/>
                <a:chExt cx="4513814" cy="1557896"/>
              </a:xfrm>
            </p:grpSpPr>
            <p:grpSp>
              <p:nvGrpSpPr>
                <p:cNvPr id="21" name="Grupa 20"/>
                <p:cNvGrpSpPr/>
                <p:nvPr/>
              </p:nvGrpSpPr>
              <p:grpSpPr>
                <a:xfrm>
                  <a:off x="5976850" y="5170898"/>
                  <a:ext cx="2876205" cy="1555471"/>
                  <a:chOff x="3753241" y="4789006"/>
                  <a:chExt cx="3046571" cy="1705889"/>
                </a:xfrm>
              </p:grpSpPr>
              <p:pic>
                <p:nvPicPr>
                  <p:cNvPr id="15" name="Obraz 14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53241" y="4789006"/>
                    <a:ext cx="1705889" cy="1705889"/>
                  </a:xfrm>
                  <a:prstGeom prst="rect">
                    <a:avLst/>
                  </a:prstGeom>
                </p:spPr>
              </p:pic>
              <p:pic>
                <p:nvPicPr>
                  <p:cNvPr id="19" name="Obraz 18"/>
                  <p:cNvPicPr>
                    <a:picLocks noChangeAspect="1"/>
                  </p:cNvPicPr>
                  <p:nvPr/>
                </p:nvPicPr>
                <p:blipFill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1000" t="1001" r="20727" b="34283"/>
                  <a:stretch/>
                </p:blipFill>
                <p:spPr>
                  <a:xfrm>
                    <a:off x="5493589" y="4789006"/>
                    <a:ext cx="1306223" cy="170588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4" name="Obraz 33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66118" y="5168473"/>
                  <a:ext cx="1524546" cy="1557895"/>
                </a:xfrm>
                <a:prstGeom prst="rect">
                  <a:avLst/>
                </a:prstGeom>
              </p:spPr>
            </p:pic>
          </p:grpSp>
          <p:sp>
            <p:nvSpPr>
              <p:cNvPr id="3" name="Prostokąt 2"/>
              <p:cNvSpPr/>
              <p:nvPr/>
            </p:nvSpPr>
            <p:spPr>
              <a:xfrm>
                <a:off x="6168959" y="6467106"/>
                <a:ext cx="159766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800">
                    <a:solidFill>
                      <a:schemeClr val="bg1"/>
                    </a:solidFill>
                  </a:rPr>
                  <a:t>Photobacterium</a:t>
                </a:r>
                <a:r>
                  <a:rPr lang="en-US" sz="800" dirty="0">
                    <a:solidFill>
                      <a:schemeClr val="bg1"/>
                    </a:solidFill>
                  </a:rPr>
                  <a:t> </a:t>
                </a:r>
                <a:r>
                  <a:rPr lang="en-US" sz="800" dirty="0" err="1">
                    <a:solidFill>
                      <a:schemeClr val="bg1"/>
                    </a:solidFill>
                  </a:rPr>
                  <a:t>phosphoreum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" name="Prostokąt 5"/>
            <p:cNvSpPr/>
            <p:nvPr/>
          </p:nvSpPr>
          <p:spPr>
            <a:xfrm>
              <a:off x="8842659" y="6642556"/>
              <a:ext cx="278153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hlinkClick r:id="rId12"/>
                </a:rPr>
                <a:t>https://www.heartviews.org/text.asp?2017/18/3/108/217849</a:t>
              </a:r>
              <a:endParaRPr lang="en-US" sz="800" dirty="0"/>
            </a:p>
          </p:txBody>
        </p:sp>
        <p:pic>
          <p:nvPicPr>
            <p:cNvPr id="8" name="Obraz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61927" y="5099834"/>
              <a:ext cx="1560068" cy="15678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718785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4900</TotalTime>
  <Words>1434</Words>
  <Application>Microsoft Office PowerPoint</Application>
  <PresentationFormat>Panoramiczny</PresentationFormat>
  <Paragraphs>207</Paragraphs>
  <Slides>22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Pracownia Fizyki Komórki   Zakład Biofizyki Stanowisko do pracy z wykorzystaniem technik biologii molekularnej B2.28</vt:lpstr>
      <vt:lpstr>Stanowisko do sterylnej pracy z materiałem RNA</vt:lpstr>
      <vt:lpstr>Prezentacja programu PowerPoint</vt:lpstr>
      <vt:lpstr>Stanowisko do elektroforezy kwasów nukleinowych i białek</vt:lpstr>
      <vt:lpstr>Prezentacja programu PowerPoint</vt:lpstr>
      <vt:lpstr>Prezentacja programu PowerPoint</vt:lpstr>
      <vt:lpstr>Wielodetekcyjny czytnik mikropłytkowy  Synergy H1, Biotek </vt:lpstr>
      <vt:lpstr>Prezentacja programu PowerPoint</vt:lpstr>
      <vt:lpstr>Pokój komórkowy</vt:lpstr>
      <vt:lpstr>Hodowle komórkowe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 oferujemy: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MagdaCh</dc:creator>
  <cp:lastModifiedBy>UW</cp:lastModifiedBy>
  <cp:revision>245</cp:revision>
  <dcterms:created xsi:type="dcterms:W3CDTF">2023-01-17T11:15:59Z</dcterms:created>
  <dcterms:modified xsi:type="dcterms:W3CDTF">2023-03-01T15:16:34Z</dcterms:modified>
</cp:coreProperties>
</file>