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60" r:id="rId3"/>
    <p:sldId id="361" r:id="rId4"/>
    <p:sldId id="368" r:id="rId5"/>
    <p:sldId id="367" r:id="rId6"/>
    <p:sldId id="366" r:id="rId7"/>
    <p:sldId id="365" r:id="rId8"/>
    <p:sldId id="364" r:id="rId9"/>
    <p:sldId id="371" r:id="rId10"/>
    <p:sldId id="370" r:id="rId11"/>
    <p:sldId id="374" r:id="rId12"/>
    <p:sldId id="372" r:id="rId13"/>
    <p:sldId id="375" r:id="rId14"/>
    <p:sldId id="373" r:id="rId15"/>
    <p:sldId id="378" r:id="rId16"/>
    <p:sldId id="383" r:id="rId17"/>
    <p:sldId id="379" r:id="rId18"/>
    <p:sldId id="386" r:id="rId19"/>
    <p:sldId id="377" r:id="rId20"/>
    <p:sldId id="382" r:id="rId21"/>
    <p:sldId id="387" r:id="rId22"/>
    <p:sldId id="384" r:id="rId23"/>
    <p:sldId id="389" r:id="rId24"/>
    <p:sldId id="339" r:id="rId2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6CA1"/>
    <a:srgbClr val="2C6E9E"/>
    <a:srgbClr val="242585"/>
    <a:srgbClr val="1875AB"/>
    <a:srgbClr val="0D7ABB"/>
    <a:srgbClr val="1577B7"/>
    <a:srgbClr val="1976AF"/>
    <a:srgbClr val="14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6323" autoAdjust="0"/>
  </p:normalViewPr>
  <p:slideViewPr>
    <p:cSldViewPr snapToGrid="0">
      <p:cViewPr varScale="1">
        <p:scale>
          <a:sx n="113" d="100"/>
          <a:sy n="113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E679B-CCAC-499E-853B-813668DAF64C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0F1F7-44EB-42EC-B815-72A6D8A742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2513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00"/>
              </a:lnSpc>
              <a:spcAft>
                <a:spcPts val="800"/>
              </a:spcAft>
            </a:pPr>
            <a:endParaRPr lang="pl-PL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F1F7-44EB-42EC-B815-72A6D8A7429D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1894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F1F7-44EB-42EC-B815-72A6D8A7429D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0665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F1F7-44EB-42EC-B815-72A6D8A7429D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3802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F1F7-44EB-42EC-B815-72A6D8A7429D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3705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F1F7-44EB-42EC-B815-72A6D8A7429D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1342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F1F7-44EB-42EC-B815-72A6D8A7429D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2255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F1F7-44EB-42EC-B815-72A6D8A7429D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893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F1F7-44EB-42EC-B815-72A6D8A7429D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34835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F1F7-44EB-42EC-B815-72A6D8A7429D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36137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F1F7-44EB-42EC-B815-72A6D8A7429D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0218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F1F7-44EB-42EC-B815-72A6D8A7429D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2639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F1F7-44EB-42EC-B815-72A6D8A7429D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26308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F1F7-44EB-42EC-B815-72A6D8A7429D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2173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F1F7-44EB-42EC-B815-72A6D8A7429D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0080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F1F7-44EB-42EC-B815-72A6D8A7429D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8490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F1F7-44EB-42EC-B815-72A6D8A7429D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4016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00"/>
              </a:lnSpc>
              <a:spcAft>
                <a:spcPts val="800"/>
              </a:spcAft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F1F7-44EB-42EC-B815-72A6D8A7429D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9157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00"/>
              </a:lnSpc>
              <a:spcAft>
                <a:spcPts val="800"/>
              </a:spcAft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F1F7-44EB-42EC-B815-72A6D8A7429D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3331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500"/>
              </a:lnSpc>
              <a:spcAft>
                <a:spcPts val="800"/>
              </a:spcAft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F1F7-44EB-42EC-B815-72A6D8A7429D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9664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F1F7-44EB-42EC-B815-72A6D8A7429D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2889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F1F7-44EB-42EC-B815-72A6D8A7429D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281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F1F7-44EB-42EC-B815-72A6D8A7429D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7329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F1F7-44EB-42EC-B815-72A6D8A7429D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1479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93502E-4618-463E-BF89-C6E62F9A3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DB99D18-D6D3-4650-A5C1-0A7EC5FF2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A0EDC14-E014-48F6-ABE5-42833B436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E37B2-D06F-42FE-9502-EFCE34790776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904012-894A-44DE-B4B5-AD14DFAA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FB4FC36-3D01-4B0B-AC2E-A1CB6D4A1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AA1BB-69EE-45D1-8C2D-5D88CEB556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913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9D9E33-A063-4C3B-B886-3BAEDA8B4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20E8F29-92BD-4274-939A-99D0C9328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3C7756D-E41C-4E95-BBCD-64FE20FE5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E37B2-D06F-42FE-9502-EFCE34790776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9264D97-1265-405E-B42F-0302422C4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D7CB506-7673-411C-A336-B9E8B65CB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AA1BB-69EE-45D1-8C2D-5D88CEB556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519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BAFA209-3EA2-45B3-8582-6085E29B83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3D0268F-74CC-40E4-8894-B655DF18D6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B9FEE59-D77D-45CD-AAC0-DA1B333C2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E37B2-D06F-42FE-9502-EFCE34790776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7D23406-C4F1-45D3-8DCC-528BF198F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07830F9-DF81-45BA-9352-AB629EC6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AA1BB-69EE-45D1-8C2D-5D88CEB556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4145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248B54-F072-4B1C-9733-20DDCA50A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13FC63-4E3E-440C-9DE8-CDFD61C68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D73B819-56CB-4049-9CCE-D73178461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E37B2-D06F-42FE-9502-EFCE34790776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3E43D43-72C8-47EA-A9C8-2EBDA1EF0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FB1C7A2-BCF2-40A7-BF89-896DAA5E4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AA1BB-69EE-45D1-8C2D-5D88CEB556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2833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D3B2A7-D31F-4E16-A2D3-437F971C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F209162-9BDD-4A6C-997F-45BF49B0A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A80E967-B842-443C-A074-A4441DD92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E37B2-D06F-42FE-9502-EFCE34790776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C04511-CF8C-46DC-8877-E42CF15A8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B87F8F-7C34-4D41-9111-BC36082DF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AA1BB-69EE-45D1-8C2D-5D88CEB556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919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53BF4D-6B70-47D1-912C-B46271F4F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9A2359-BA95-4479-809D-7354EBAB2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C595656-CE05-4695-B985-96CD4BBD3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6357736-D926-41E9-8C2C-B742DAB19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E37B2-D06F-42FE-9502-EFCE34790776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52CAB94-4CCE-4399-8F65-76D9E7A5A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2A9FFB0-A48B-4321-BE23-D9B43378B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AA1BB-69EE-45D1-8C2D-5D88CEB556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5130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1C5778-296C-4AC1-9717-D3DFA0B1F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BBF03C4-B10B-4137-A87D-5F12374FD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E7F92EB-4CF5-4FF5-AE9B-0DD2319C0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807EF35-09A2-4C93-8F86-A46B5310F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FE6605D-6C3A-45A0-B18F-3E85834AF6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96A33F0-3A45-4753-976F-F075D76E6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E37B2-D06F-42FE-9502-EFCE34790776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3F7B7CE-1909-4204-B224-EFA6AED8D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661A41D-1892-45EC-8517-544F7591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AA1BB-69EE-45D1-8C2D-5D88CEB556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5102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39FAF9-93D8-4FE1-A963-A256863E2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C4E5887-3C27-44D6-AED6-42C1B20A1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E37B2-D06F-42FE-9502-EFCE34790776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7AF2ACA-E0E6-432B-B898-3611E8A2F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BE1EF9F-D47C-48BC-9E16-19C18E069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AA1BB-69EE-45D1-8C2D-5D88CEB556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2509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ACF5D40-9930-4628-ACB9-64C6679F7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E37B2-D06F-42FE-9502-EFCE34790776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FF2FBE7-A736-49FD-84FE-30721497C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D8CA939-72F0-4FA6-BA17-798F768A2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AA1BB-69EE-45D1-8C2D-5D88CEB556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6602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166C6B-326F-40D5-B30D-44B779113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F32B4DB-F284-4D8D-9ECE-CB99E6A3D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6892B2-0634-43A0-B4F5-11518F30D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FBAFB0C-0AD0-4A01-A844-CEA1E37ED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E37B2-D06F-42FE-9502-EFCE34790776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C36F6B4-5E89-449B-B934-01BCE8DA9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5868C1C-561F-497F-97F7-78E04EF0F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AA1BB-69EE-45D1-8C2D-5D88CEB556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842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6F3755-20CD-4169-AA85-F877C12EA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A26F498-7A7B-4833-AB30-6275BA2C91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8F45792-D571-4E06-B0B4-3DCB89E5BD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7976AE-8F95-42D8-863C-D76BBB802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E37B2-D06F-42FE-9502-EFCE34790776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2AEBAE2-113D-40AE-AB91-C5947E439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40099AB-D8A8-4313-B37B-581973F4D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AA1BB-69EE-45D1-8C2D-5D88CEB556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8596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039BB59-DFCA-458A-90ED-EFCE40F38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E586303-CB0C-4E86-8C59-ECFA0EA20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368FC78-5A44-40A7-8665-3E140C532A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E37B2-D06F-42FE-9502-EFCE34790776}" type="datetimeFigureOut">
              <a:rPr lang="pl-PL" smtClean="0"/>
              <a:t>03.03.2023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FE073C0-BB92-4F66-A852-6121A6EE39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627B2FE-09F8-4C0D-9AC6-AD8478457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AA1BB-69EE-45D1-8C2D-5D88CEB556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95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nd_Now_for_Something_Completely_Differen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12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11" Type="http://schemas.microsoft.com/office/2007/relationships/hdphoto" Target="../media/hdphoto3.wdp"/><Relationship Id="rId5" Type="http://schemas.openxmlformats.org/officeDocument/2006/relationships/image" Target="../media/image1.jp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11" Type="http://schemas.openxmlformats.org/officeDocument/2006/relationships/image" Target="../media/image22.png"/><Relationship Id="rId5" Type="http://schemas.openxmlformats.org/officeDocument/2006/relationships/image" Target="../media/image1.jp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11" Type="http://schemas.openxmlformats.org/officeDocument/2006/relationships/image" Target="../media/image22.png"/><Relationship Id="rId5" Type="http://schemas.openxmlformats.org/officeDocument/2006/relationships/image" Target="../media/image1.jp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2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12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jpg"/><Relationship Id="rId15" Type="http://schemas.openxmlformats.org/officeDocument/2006/relationships/image" Target="../media/image32.jp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Relationship Id="rId1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2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12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jpg"/><Relationship Id="rId15" Type="http://schemas.openxmlformats.org/officeDocument/2006/relationships/image" Target="../media/image32.jp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Relationship Id="rId9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1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12" Type="http://schemas.openxmlformats.org/officeDocument/2006/relationships/image" Target="../media/image33.jpg"/><Relationship Id="rId17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jpg"/><Relationship Id="rId15" Type="http://schemas.openxmlformats.org/officeDocument/2006/relationships/image" Target="../media/image3.pn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Relationship Id="rId1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4.jpg"/><Relationship Id="rId3" Type="http://schemas.openxmlformats.org/officeDocument/2006/relationships/image" Target="../media/image1.jpg"/><Relationship Id="rId7" Type="http://schemas.openxmlformats.org/officeDocument/2006/relationships/image" Target="../media/image36.pn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3.jpg"/><Relationship Id="rId5" Type="http://schemas.openxmlformats.org/officeDocument/2006/relationships/image" Target="../media/image3.png"/><Relationship Id="rId10" Type="http://schemas.openxmlformats.org/officeDocument/2006/relationships/image" Target="../media/image26.jpg"/><Relationship Id="rId4" Type="http://schemas.openxmlformats.org/officeDocument/2006/relationships/image" Target="../media/image2.jpg"/><Relationship Id="rId9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5.jpg"/><Relationship Id="rId18" Type="http://schemas.openxmlformats.org/officeDocument/2006/relationships/image" Target="../media/image50.jpg"/><Relationship Id="rId3" Type="http://schemas.openxmlformats.org/officeDocument/2006/relationships/image" Target="../media/image1.jpg"/><Relationship Id="rId7" Type="http://schemas.openxmlformats.org/officeDocument/2006/relationships/image" Target="../media/image39.jpg"/><Relationship Id="rId12" Type="http://schemas.openxmlformats.org/officeDocument/2006/relationships/image" Target="../media/image44.jpg"/><Relationship Id="rId17" Type="http://schemas.openxmlformats.org/officeDocument/2006/relationships/image" Target="../media/image49.jp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8.jpg"/><Relationship Id="rId20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jpg"/><Relationship Id="rId5" Type="http://schemas.openxmlformats.org/officeDocument/2006/relationships/image" Target="../media/image3.png"/><Relationship Id="rId15" Type="http://schemas.openxmlformats.org/officeDocument/2006/relationships/image" Target="../media/image47.jpg"/><Relationship Id="rId10" Type="http://schemas.openxmlformats.org/officeDocument/2006/relationships/image" Target="../media/image42.jpg"/><Relationship Id="rId19" Type="http://schemas.openxmlformats.org/officeDocument/2006/relationships/image" Target="../media/image51.jpg"/><Relationship Id="rId4" Type="http://schemas.openxmlformats.org/officeDocument/2006/relationships/image" Target="../media/image2.jpg"/><Relationship Id="rId9" Type="http://schemas.openxmlformats.org/officeDocument/2006/relationships/image" Target="../media/image41.jpg"/><Relationship Id="rId1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Relationship Id="rId9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1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1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3.png"/><Relationship Id="rId10" Type="http://schemas.openxmlformats.org/officeDocument/2006/relationships/image" Target="../media/image12.jpg"/><Relationship Id="rId4" Type="http://schemas.openxmlformats.org/officeDocument/2006/relationships/image" Target="../media/image2.jp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4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4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Relationship Id="rId9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4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9.jpg"/><Relationship Id="rId4" Type="http://schemas.openxmlformats.org/officeDocument/2006/relationships/image" Target="../media/image1.jpg"/><Relationship Id="rId9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ole tekstowe 20">
            <a:extLst>
              <a:ext uri="{FF2B5EF4-FFF2-40B4-BE49-F238E27FC236}">
                <a16:creationId xmlns:a16="http://schemas.microsoft.com/office/drawing/2014/main" id="{4A87C618-7C3E-43E0-9A9B-D6478EABF256}"/>
              </a:ext>
            </a:extLst>
          </p:cNvPr>
          <p:cNvSpPr txBox="1"/>
          <p:nvPr/>
        </p:nvSpPr>
        <p:spPr>
          <a:xfrm>
            <a:off x="797367" y="1261407"/>
            <a:ext cx="1077065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>
                <a:latin typeface="Bookman Old Style" panose="02050604050505020204" pitchFamily="18" charset="0"/>
              </a:rPr>
              <a:t>Mikroskopia sił atomowych – </a:t>
            </a:r>
          </a:p>
          <a:p>
            <a:pPr algn="ctr"/>
            <a:r>
              <a:rPr lang="pl-PL" sz="4000" dirty="0">
                <a:latin typeface="Bookman Old Style" panose="02050604050505020204" pitchFamily="18" charset="0"/>
              </a:rPr>
              <a:t>możliwości sprzętowe i zastosowanie</a:t>
            </a:r>
            <a:endParaRPr lang="pl-PL" sz="4000" dirty="0">
              <a:latin typeface="Bookman Old Style" panose="02050604050505020204" pitchFamily="18" charset="0"/>
              <a:hlinkClick r:id="rId3"/>
            </a:endParaRPr>
          </a:p>
          <a:p>
            <a:pPr algn="ctr"/>
            <a:endParaRPr lang="pl-PL" sz="4000" dirty="0">
              <a:latin typeface="Bookman Old Style" panose="02050604050505020204" pitchFamily="18" charset="0"/>
              <a:hlinkClick r:id="rId3"/>
            </a:endParaRPr>
          </a:p>
          <a:p>
            <a:pPr algn="ctr"/>
            <a:endParaRPr lang="pl-PL" sz="4000" dirty="0">
              <a:latin typeface="Bookman Old Style" panose="02050604050505020204" pitchFamily="18" charset="0"/>
              <a:hlinkClick r:id="rId3"/>
            </a:endParaRPr>
          </a:p>
          <a:p>
            <a:pPr algn="ctr"/>
            <a:r>
              <a:rPr lang="pl-PL" sz="2800" dirty="0">
                <a:latin typeface="Bookman Old Style" panose="02050604050505020204" pitchFamily="18" charset="0"/>
              </a:rPr>
              <a:t>Dr Jan Pawłowski</a:t>
            </a:r>
            <a:endParaRPr lang="en-US" sz="2800" dirty="0">
              <a:latin typeface="Bookman Old Style" panose="02050604050505020204" pitchFamily="18" charset="0"/>
              <a:hlinkClick r:id="rId3"/>
            </a:endParaRPr>
          </a:p>
          <a:p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C73AFCF-A1D6-4B2B-8511-9135E1759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29" y="5092918"/>
            <a:ext cx="3515845" cy="1440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F607875-3022-4DFE-9D90-157942067C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245" y="5565275"/>
            <a:ext cx="2882900" cy="81703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326BCFF-3D33-44DC-B220-0F0C6C42D8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316" y="5253791"/>
            <a:ext cx="332132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00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345C7706-8C2C-4D0A-8E57-60D842447763}"/>
              </a:ext>
            </a:extLst>
          </p:cNvPr>
          <p:cNvSpPr/>
          <p:nvPr/>
        </p:nvSpPr>
        <p:spPr>
          <a:xfrm>
            <a:off x="9103807" y="6370655"/>
            <a:ext cx="3088193" cy="4873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BE5ED3-F30E-4ABA-83F1-6786428CA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77" y="6452727"/>
            <a:ext cx="841312" cy="3445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DDEB74F-CA93-408D-8493-DE720E9EE2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40" y="6550208"/>
            <a:ext cx="689854" cy="1955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6FBF3F9-BF05-4AED-B18C-0C3ABCF6BC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45" y="6452727"/>
            <a:ext cx="794764" cy="34458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FF8D015-4D6A-406D-8671-E7FD0D9792B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0" y="2575286"/>
            <a:ext cx="2880000" cy="2880000"/>
          </a:xfrm>
          <a:prstGeom prst="roundRect">
            <a:avLst>
              <a:gd name="adj" fmla="val 8642"/>
            </a:avLst>
          </a:prstGeom>
          <a:effectLst>
            <a:softEdge rad="0"/>
          </a:effectLst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382815DD-EAF7-4B98-BC7F-0DBD95275722}"/>
              </a:ext>
            </a:extLst>
          </p:cNvPr>
          <p:cNvSpPr txBox="1"/>
          <p:nvPr/>
        </p:nvSpPr>
        <p:spPr>
          <a:xfrm>
            <a:off x="4656000" y="5455286"/>
            <a:ext cx="288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Bruker</a:t>
            </a:r>
            <a:r>
              <a:rPr lang="pl-PL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Dimension</a:t>
            </a:r>
            <a:r>
              <a:rPr lang="pl-PL" dirty="0">
                <a:solidFill>
                  <a:srgbClr val="FF0000"/>
                </a:solidFill>
                <a:latin typeface="Bookman Old Style" panose="02050604050505020204" pitchFamily="18" charset="0"/>
              </a:rPr>
              <a:t> Icon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D0A8FF6-8C2B-45FA-9212-61C64263E6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559" y="2575286"/>
            <a:ext cx="2880000" cy="2880000"/>
          </a:xfrm>
          <a:prstGeom prst="roundRect">
            <a:avLst>
              <a:gd name="adj" fmla="val 8872"/>
            </a:avLst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0A336A22-FF2F-4539-A3B7-64CE40FFB094}"/>
              </a:ext>
            </a:extLst>
          </p:cNvPr>
          <p:cNvSpPr txBox="1"/>
          <p:nvPr/>
        </p:nvSpPr>
        <p:spPr>
          <a:xfrm>
            <a:off x="-10324" y="5442986"/>
            <a:ext cx="45584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Digital Instruments </a:t>
            </a:r>
          </a:p>
          <a:p>
            <a:pPr algn="ctr"/>
            <a:r>
              <a:rPr lang="pl-PL" dirty="0" err="1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MultiMode</a:t>
            </a:r>
            <a:r>
              <a:rPr lang="pl-PL" dirty="0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 AFM-2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94C7051E-ECC8-489D-AC7E-A52817300093}"/>
              </a:ext>
            </a:extLst>
          </p:cNvPr>
          <p:cNvSpPr txBox="1"/>
          <p:nvPr/>
        </p:nvSpPr>
        <p:spPr>
          <a:xfrm>
            <a:off x="8547472" y="5479237"/>
            <a:ext cx="2852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Scienta</a:t>
            </a:r>
            <a:r>
              <a:rPr lang="pl-PL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Omicron</a:t>
            </a:r>
            <a:r>
              <a:rPr lang="pl-PL" sz="1800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pl-PL" sz="1800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VT XA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504C8078-DB5B-4C92-81D6-C70E0B0B7A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97" y="2562986"/>
            <a:ext cx="2880000" cy="2880000"/>
          </a:xfrm>
          <a:prstGeom prst="roundRect">
            <a:avLst>
              <a:gd name="adj" fmla="val 12186"/>
            </a:avLst>
          </a:prstGeom>
          <a:effectLst>
            <a:glow rad="152400">
              <a:schemeClr val="accent4">
                <a:lumMod val="75000"/>
              </a:schemeClr>
            </a:glow>
          </a:effectLst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8A9DD96-0E98-4D8B-AF3E-8A3CFBF6DE66}"/>
              </a:ext>
            </a:extLst>
          </p:cNvPr>
          <p:cNvSpPr txBox="1"/>
          <p:nvPr/>
        </p:nvSpPr>
        <p:spPr>
          <a:xfrm>
            <a:off x="462219" y="298874"/>
            <a:ext cx="1126756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latin typeface="Bookman Old Style" panose="02050604050505020204" pitchFamily="18" charset="0"/>
              </a:rPr>
              <a:t>Wydział Fizyki Uniwersytetu Warszawskiego</a:t>
            </a:r>
          </a:p>
          <a:p>
            <a:pPr algn="ctr"/>
            <a:endParaRPr lang="pl-PL" dirty="0">
              <a:latin typeface="Bookman Old Style" panose="02050604050505020204" pitchFamily="18" charset="0"/>
            </a:endParaRPr>
          </a:p>
          <a:p>
            <a:pPr algn="ctr"/>
            <a:r>
              <a:rPr lang="pl-PL" dirty="0">
                <a:latin typeface="Bookman Old Style" panose="02050604050505020204" pitchFamily="18" charset="0"/>
              </a:rPr>
              <a:t>Zakład Fizyki Ciała Stałego (ZFCS)</a:t>
            </a:r>
          </a:p>
          <a:p>
            <a:pPr algn="ctr"/>
            <a:endParaRPr lang="pl-PL" dirty="0">
              <a:latin typeface="Bookman Old Style" panose="02050604050505020204" pitchFamily="18" charset="0"/>
            </a:endParaRPr>
          </a:p>
          <a:p>
            <a:pPr algn="ctr"/>
            <a:r>
              <a:rPr lang="pl-PL" dirty="0">
                <a:latin typeface="Bookman Old Style" panose="02050604050505020204" pitchFamily="18" charset="0"/>
              </a:rPr>
              <a:t>Laboratorium Nanotechnologii i Struktur Półprzewodnikowych (</a:t>
            </a:r>
            <a:r>
              <a:rPr lang="pl-PL" dirty="0" err="1">
                <a:latin typeface="Bookman Old Style" panose="02050604050505020204" pitchFamily="18" charset="0"/>
              </a:rPr>
              <a:t>LaNSP</a:t>
            </a:r>
            <a:r>
              <a:rPr lang="pl-PL" dirty="0">
                <a:latin typeface="Bookman Old Style" panose="02050604050505020204" pitchFamily="18" charset="0"/>
              </a:rPr>
              <a:t>)</a:t>
            </a:r>
          </a:p>
          <a:p>
            <a:pPr algn="ctr"/>
            <a:endParaRPr lang="pl-PL" dirty="0">
              <a:latin typeface="Bookman Old Style" panose="02050604050505020204" pitchFamily="18" charset="0"/>
            </a:endParaRPr>
          </a:p>
          <a:p>
            <a:pPr algn="ctr"/>
            <a:r>
              <a:rPr lang="pl-PL" dirty="0">
                <a:latin typeface="Bookman Old Style" panose="02050604050505020204" pitchFamily="18" charset="0"/>
              </a:rPr>
              <a:t>Laboratorium Mikroskopii Sił Atomowych</a:t>
            </a:r>
          </a:p>
        </p:txBody>
      </p:sp>
    </p:spTree>
    <p:extLst>
      <p:ext uri="{BB962C8B-B14F-4D97-AF65-F5344CB8AC3E}">
        <p14:creationId xmlns:p14="http://schemas.microsoft.com/office/powerpoint/2010/main" val="900932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345C7706-8C2C-4D0A-8E57-60D842447763}"/>
              </a:ext>
            </a:extLst>
          </p:cNvPr>
          <p:cNvSpPr/>
          <p:nvPr/>
        </p:nvSpPr>
        <p:spPr>
          <a:xfrm>
            <a:off x="9103807" y="6370655"/>
            <a:ext cx="3088193" cy="4873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BE5ED3-F30E-4ABA-83F1-6786428CA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77" y="6452727"/>
            <a:ext cx="841312" cy="3445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DDEB74F-CA93-408D-8493-DE720E9EE2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40" y="6550208"/>
            <a:ext cx="689854" cy="1955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6FBF3F9-BF05-4AED-B18C-0C3ABCF6BC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45" y="6452727"/>
            <a:ext cx="794764" cy="344580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0A336A22-FF2F-4539-A3B7-64CE40FFB094}"/>
              </a:ext>
            </a:extLst>
          </p:cNvPr>
          <p:cNvSpPr txBox="1"/>
          <p:nvPr/>
        </p:nvSpPr>
        <p:spPr>
          <a:xfrm>
            <a:off x="-10324" y="5442986"/>
            <a:ext cx="45584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Digital Instruments </a:t>
            </a:r>
          </a:p>
          <a:p>
            <a:pPr algn="ctr"/>
            <a:r>
              <a:rPr lang="pl-PL" dirty="0" err="1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MultiMode</a:t>
            </a:r>
            <a:r>
              <a:rPr lang="pl-PL" dirty="0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 AFM-2</a:t>
            </a: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504C8078-DB5B-4C92-81D6-C70E0B0B7A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97" y="2562986"/>
            <a:ext cx="2880000" cy="2880000"/>
          </a:xfrm>
          <a:prstGeom prst="roundRect">
            <a:avLst>
              <a:gd name="adj" fmla="val 12186"/>
            </a:avLst>
          </a:prstGeom>
          <a:effectLst>
            <a:glow rad="152400">
              <a:schemeClr val="accent4">
                <a:lumMod val="75000"/>
              </a:schemeClr>
            </a:glow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E33F76A-0F2A-48FD-AF50-7B5A29C88F84}"/>
              </a:ext>
            </a:extLst>
          </p:cNvPr>
          <p:cNvSpPr txBox="1"/>
          <p:nvPr/>
        </p:nvSpPr>
        <p:spPr>
          <a:xfrm>
            <a:off x="3950248" y="2333685"/>
            <a:ext cx="6165470" cy="380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Bookman Old Style" panose="02050604050505020204" pitchFamily="18" charset="0"/>
              </a:rPr>
              <a:t>	Zakres pracy skanerów: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dirty="0">
                <a:latin typeface="Bookman Old Style" panose="02050604050505020204" pitchFamily="18" charset="0"/>
              </a:rPr>
              <a:t>„J”:</a:t>
            </a:r>
            <a:r>
              <a:rPr lang="pl-PL" i="1" dirty="0">
                <a:latin typeface="Bookman Old Style" panose="02050604050505020204" pitchFamily="18" charset="0"/>
              </a:rPr>
              <a:t> x, y</a:t>
            </a:r>
            <a:r>
              <a:rPr lang="pl-PL" dirty="0">
                <a:latin typeface="Bookman Old Style" panose="02050604050505020204" pitchFamily="18" charset="0"/>
              </a:rPr>
              <a:t>: 125 µm, </a:t>
            </a:r>
            <a:r>
              <a:rPr lang="pl-PL" i="1" dirty="0">
                <a:latin typeface="Bookman Old Style" panose="02050604050505020204" pitchFamily="18" charset="0"/>
              </a:rPr>
              <a:t>z</a:t>
            </a:r>
            <a:r>
              <a:rPr lang="pl-PL" dirty="0">
                <a:latin typeface="Bookman Old Style" panose="02050604050505020204" pitchFamily="18" charset="0"/>
              </a:rPr>
              <a:t>: 5 µm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dirty="0">
                <a:latin typeface="Bookman Old Style" panose="02050604050505020204" pitchFamily="18" charset="0"/>
              </a:rPr>
              <a:t>„E”: </a:t>
            </a:r>
            <a:r>
              <a:rPr lang="pl-PL" i="1" dirty="0">
                <a:latin typeface="Bookman Old Style" panose="02050604050505020204" pitchFamily="18" charset="0"/>
              </a:rPr>
              <a:t>x, y</a:t>
            </a:r>
            <a:r>
              <a:rPr lang="pl-PL" dirty="0">
                <a:latin typeface="Bookman Old Style" panose="02050604050505020204" pitchFamily="18" charset="0"/>
              </a:rPr>
              <a:t>: 10 µm, </a:t>
            </a:r>
            <a:r>
              <a:rPr lang="pl-PL" i="1" dirty="0">
                <a:latin typeface="Bookman Old Style" panose="02050604050505020204" pitchFamily="18" charset="0"/>
              </a:rPr>
              <a:t>z</a:t>
            </a:r>
            <a:r>
              <a:rPr lang="pl-PL" dirty="0">
                <a:latin typeface="Bookman Old Style" panose="02050604050505020204" pitchFamily="18" charset="0"/>
              </a:rPr>
              <a:t>: 2,5 µm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dirty="0">
                <a:latin typeface="Bookman Old Style" panose="02050604050505020204" pitchFamily="18" charset="0"/>
              </a:rPr>
              <a:t>„A”: </a:t>
            </a:r>
            <a:r>
              <a:rPr lang="pl-PL" i="1" dirty="0">
                <a:latin typeface="Bookman Old Style" panose="02050604050505020204" pitchFamily="18" charset="0"/>
              </a:rPr>
              <a:t>x, y</a:t>
            </a:r>
            <a:r>
              <a:rPr lang="pl-PL" dirty="0">
                <a:latin typeface="Bookman Old Style" panose="02050604050505020204" pitchFamily="18" charset="0"/>
              </a:rPr>
              <a:t>: 0,4 µm, </a:t>
            </a:r>
            <a:r>
              <a:rPr lang="pl-PL" i="1" dirty="0">
                <a:latin typeface="Bookman Old Style" panose="02050604050505020204" pitchFamily="18" charset="0"/>
              </a:rPr>
              <a:t>z</a:t>
            </a:r>
            <a:r>
              <a:rPr lang="pl-PL" dirty="0">
                <a:latin typeface="Bookman Old Style" panose="02050604050505020204" pitchFamily="18" charset="0"/>
              </a:rPr>
              <a:t>: 0,4 µm</a:t>
            </a:r>
          </a:p>
          <a:p>
            <a:endParaRPr lang="pl-PL" sz="700" dirty="0">
              <a:latin typeface="Bookman Old Style" panose="02050604050505020204" pitchFamily="18" charset="0"/>
            </a:endParaRPr>
          </a:p>
          <a:p>
            <a:r>
              <a:rPr lang="pl-PL" dirty="0">
                <a:latin typeface="Bookman Old Style" panose="02050604050505020204" pitchFamily="18" charset="0"/>
              </a:rPr>
              <a:t>	Tryby pracy: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dirty="0" err="1">
                <a:effectLst/>
                <a:latin typeface="Bookman Old Style" panose="02050604050505020204" pitchFamily="18" charset="0"/>
              </a:rPr>
              <a:t>Contact</a:t>
            </a:r>
            <a:r>
              <a:rPr lang="pl-PL" dirty="0">
                <a:effectLst/>
                <a:latin typeface="Bookman Old Style" panose="02050604050505020204" pitchFamily="18" charset="0"/>
              </a:rPr>
              <a:t>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mode</a:t>
            </a:r>
            <a:endParaRPr lang="pl-PL" dirty="0">
              <a:effectLst/>
              <a:latin typeface="Bookman Old Style" panose="020506040505050202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dirty="0" err="1">
                <a:latin typeface="Bookman Old Style" panose="02050604050505020204" pitchFamily="18" charset="0"/>
              </a:rPr>
              <a:t>N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oncontact</a:t>
            </a:r>
            <a:r>
              <a:rPr lang="pl-PL" dirty="0">
                <a:effectLst/>
                <a:latin typeface="Bookman Old Style" panose="02050604050505020204" pitchFamily="18" charset="0"/>
              </a:rPr>
              <a:t>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mode</a:t>
            </a:r>
            <a:endParaRPr lang="pl-PL" dirty="0">
              <a:effectLst/>
              <a:latin typeface="Bookman Old Style" panose="020506040505050202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dirty="0" err="1">
                <a:effectLst/>
                <a:latin typeface="Bookman Old Style" panose="02050604050505020204" pitchFamily="18" charset="0"/>
              </a:rPr>
              <a:t>Tapping</a:t>
            </a:r>
            <a:r>
              <a:rPr lang="pl-PL" dirty="0">
                <a:effectLst/>
                <a:latin typeface="Bookman Old Style" panose="02050604050505020204" pitchFamily="18" charset="0"/>
              </a:rPr>
              <a:t> </a:t>
            </a:r>
            <a:r>
              <a:rPr lang="pl-PL" dirty="0" err="1">
                <a:latin typeface="Bookman Old Style" panose="02050604050505020204" pitchFamily="18" charset="0"/>
              </a:rPr>
              <a:t>m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ode</a:t>
            </a:r>
            <a:endParaRPr lang="pl-PL" dirty="0">
              <a:effectLst/>
              <a:latin typeface="Bookman Old Style" panose="020506040505050202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dirty="0">
                <a:effectLst/>
                <a:latin typeface="Bookman Old Style" panose="02050604050505020204" pitchFamily="18" charset="0"/>
              </a:rPr>
              <a:t>MFM -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magnetic</a:t>
            </a:r>
            <a:r>
              <a:rPr lang="pl-PL" dirty="0">
                <a:effectLst/>
                <a:latin typeface="Bookman Old Style" panose="02050604050505020204" pitchFamily="18" charset="0"/>
              </a:rPr>
              <a:t>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force</a:t>
            </a:r>
            <a:r>
              <a:rPr lang="pl-PL" dirty="0">
                <a:effectLst/>
                <a:latin typeface="Bookman Old Style" panose="02050604050505020204" pitchFamily="18" charset="0"/>
              </a:rPr>
              <a:t>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microscopy</a:t>
            </a:r>
            <a:endParaRPr lang="pl-PL" dirty="0">
              <a:effectLst/>
              <a:latin typeface="Bookman Old Style" panose="020506040505050202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dirty="0">
                <a:effectLst/>
                <a:latin typeface="Bookman Old Style" panose="02050604050505020204" pitchFamily="18" charset="0"/>
              </a:rPr>
              <a:t>EFM -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electric</a:t>
            </a:r>
            <a:r>
              <a:rPr lang="pl-PL" dirty="0">
                <a:effectLst/>
                <a:latin typeface="Bookman Old Style" panose="02050604050505020204" pitchFamily="18" charset="0"/>
              </a:rPr>
              <a:t> field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microscopy</a:t>
            </a:r>
            <a:r>
              <a:rPr lang="pl-PL" dirty="0">
                <a:effectLst/>
                <a:latin typeface="Bookman Old Style" panose="02050604050505020204" pitchFamily="18" charset="0"/>
              </a:rPr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dirty="0">
                <a:effectLst/>
                <a:latin typeface="Bookman Old Style" panose="02050604050505020204" pitchFamily="18" charset="0"/>
              </a:rPr>
              <a:t>SKPM -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scanning</a:t>
            </a:r>
            <a:r>
              <a:rPr lang="pl-PL" dirty="0">
                <a:effectLst/>
                <a:latin typeface="Bookman Old Style" panose="02050604050505020204" pitchFamily="18" charset="0"/>
              </a:rPr>
              <a:t> Kelvin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probe</a:t>
            </a:r>
            <a:r>
              <a:rPr lang="pl-PL" dirty="0">
                <a:effectLst/>
                <a:latin typeface="Bookman Old Style" panose="02050604050505020204" pitchFamily="18" charset="0"/>
              </a:rPr>
              <a:t>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microscopy</a:t>
            </a:r>
            <a:endParaRPr lang="pl-PL" dirty="0">
              <a:effectLst/>
              <a:latin typeface="Bookman Old Style" panose="020506040505050202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dirty="0">
                <a:effectLst/>
                <a:latin typeface="Bookman Old Style" panose="02050604050505020204" pitchFamily="18" charset="0"/>
              </a:rPr>
              <a:t>LFM -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lateral</a:t>
            </a:r>
            <a:r>
              <a:rPr lang="pl-PL" dirty="0">
                <a:effectLst/>
                <a:latin typeface="Bookman Old Style" panose="02050604050505020204" pitchFamily="18" charset="0"/>
              </a:rPr>
              <a:t>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force</a:t>
            </a:r>
            <a:r>
              <a:rPr lang="pl-PL" dirty="0">
                <a:effectLst/>
                <a:latin typeface="Bookman Old Style" panose="02050604050505020204" pitchFamily="18" charset="0"/>
              </a:rPr>
              <a:t>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microscopy</a:t>
            </a:r>
            <a:endParaRPr lang="pl-PL" dirty="0">
              <a:effectLst/>
              <a:latin typeface="Bookman Old Style" panose="020506040505050202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dirty="0">
                <a:effectLst/>
                <a:latin typeface="Bookman Old Style" panose="02050604050505020204" pitchFamily="18" charset="0"/>
              </a:rPr>
              <a:t>STM –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scanning</a:t>
            </a:r>
            <a:r>
              <a:rPr lang="pl-PL" dirty="0">
                <a:effectLst/>
                <a:latin typeface="Bookman Old Style" panose="02050604050505020204" pitchFamily="18" charset="0"/>
              </a:rPr>
              <a:t>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tunneling</a:t>
            </a:r>
            <a:r>
              <a:rPr lang="pl-PL" dirty="0">
                <a:effectLst/>
                <a:latin typeface="Bookman Old Style" panose="02050604050505020204" pitchFamily="18" charset="0"/>
              </a:rPr>
              <a:t>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microscopy</a:t>
            </a:r>
            <a:endParaRPr lang="pl-PL" dirty="0">
              <a:effectLst/>
              <a:latin typeface="Bookman Old Style" panose="02050604050505020204" pitchFamily="18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C549E01-67F7-4FB1-89A8-13ADB6B1C15A}"/>
              </a:ext>
            </a:extLst>
          </p:cNvPr>
          <p:cNvSpPr txBox="1"/>
          <p:nvPr/>
        </p:nvSpPr>
        <p:spPr>
          <a:xfrm>
            <a:off x="462219" y="298874"/>
            <a:ext cx="1126756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latin typeface="Bookman Old Style" panose="02050604050505020204" pitchFamily="18" charset="0"/>
              </a:rPr>
              <a:t>Wydział Fizyki Uniwersytetu Warszawskiego</a:t>
            </a:r>
          </a:p>
          <a:p>
            <a:pPr algn="ctr"/>
            <a:endParaRPr lang="pl-PL" dirty="0">
              <a:latin typeface="Bookman Old Style" panose="02050604050505020204" pitchFamily="18" charset="0"/>
            </a:endParaRPr>
          </a:p>
          <a:p>
            <a:pPr algn="ctr"/>
            <a:r>
              <a:rPr lang="pl-PL" dirty="0">
                <a:latin typeface="Bookman Old Style" panose="02050604050505020204" pitchFamily="18" charset="0"/>
              </a:rPr>
              <a:t>Zakład Fizyki Ciała Stałego (ZFCS)</a:t>
            </a:r>
          </a:p>
          <a:p>
            <a:pPr algn="ctr"/>
            <a:endParaRPr lang="pl-PL" dirty="0">
              <a:latin typeface="Bookman Old Style" panose="02050604050505020204" pitchFamily="18" charset="0"/>
            </a:endParaRPr>
          </a:p>
          <a:p>
            <a:pPr algn="ctr"/>
            <a:r>
              <a:rPr lang="pl-PL" dirty="0">
                <a:latin typeface="Bookman Old Style" panose="02050604050505020204" pitchFamily="18" charset="0"/>
              </a:rPr>
              <a:t>Laboratorium Nanotechnologii i Struktur Półprzewodnikowych (</a:t>
            </a:r>
            <a:r>
              <a:rPr lang="pl-PL" dirty="0" err="1">
                <a:latin typeface="Bookman Old Style" panose="02050604050505020204" pitchFamily="18" charset="0"/>
              </a:rPr>
              <a:t>LaNSP</a:t>
            </a:r>
            <a:r>
              <a:rPr lang="pl-PL" dirty="0">
                <a:latin typeface="Bookman Old Style" panose="02050604050505020204" pitchFamily="18" charset="0"/>
              </a:rPr>
              <a:t>)</a:t>
            </a:r>
          </a:p>
          <a:p>
            <a:pPr algn="ctr"/>
            <a:endParaRPr lang="pl-PL" dirty="0">
              <a:latin typeface="Bookman Old Style" panose="02050604050505020204" pitchFamily="18" charset="0"/>
            </a:endParaRPr>
          </a:p>
          <a:p>
            <a:pPr algn="ctr"/>
            <a:r>
              <a:rPr lang="pl-PL" dirty="0">
                <a:latin typeface="Bookman Old Style" panose="02050604050505020204" pitchFamily="18" charset="0"/>
              </a:rPr>
              <a:t>Laboratorium Mikroskopii Sił Atomowych</a:t>
            </a:r>
          </a:p>
        </p:txBody>
      </p:sp>
    </p:spTree>
    <p:extLst>
      <p:ext uri="{BB962C8B-B14F-4D97-AF65-F5344CB8AC3E}">
        <p14:creationId xmlns:p14="http://schemas.microsoft.com/office/powerpoint/2010/main" val="3366792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345C7706-8C2C-4D0A-8E57-60D842447763}"/>
              </a:ext>
            </a:extLst>
          </p:cNvPr>
          <p:cNvSpPr/>
          <p:nvPr/>
        </p:nvSpPr>
        <p:spPr>
          <a:xfrm>
            <a:off x="9103807" y="6370655"/>
            <a:ext cx="3088193" cy="4873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BE5ED3-F30E-4ABA-83F1-6786428CA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77" y="6452727"/>
            <a:ext cx="841312" cy="3445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DDEB74F-CA93-408D-8493-DE720E9EE2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40" y="6550208"/>
            <a:ext cx="689854" cy="1955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6FBF3F9-BF05-4AED-B18C-0C3ABCF6BC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45" y="6452727"/>
            <a:ext cx="794764" cy="34458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FF8D015-4D6A-406D-8671-E7FD0D9792B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0" y="2575286"/>
            <a:ext cx="2880000" cy="2880000"/>
          </a:xfrm>
          <a:prstGeom prst="roundRect">
            <a:avLst>
              <a:gd name="adj" fmla="val 8642"/>
            </a:avLst>
          </a:prstGeom>
          <a:effectLst>
            <a:softEdge rad="0"/>
          </a:effectLst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382815DD-EAF7-4B98-BC7F-0DBD95275722}"/>
              </a:ext>
            </a:extLst>
          </p:cNvPr>
          <p:cNvSpPr txBox="1"/>
          <p:nvPr/>
        </p:nvSpPr>
        <p:spPr>
          <a:xfrm>
            <a:off x="4656000" y="5455286"/>
            <a:ext cx="288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Bruker</a:t>
            </a:r>
            <a:r>
              <a:rPr lang="pl-PL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Dimension</a:t>
            </a:r>
            <a:r>
              <a:rPr lang="pl-PL" dirty="0">
                <a:solidFill>
                  <a:srgbClr val="FF0000"/>
                </a:solidFill>
                <a:latin typeface="Bookman Old Style" panose="02050604050505020204" pitchFamily="18" charset="0"/>
              </a:rPr>
              <a:t> Icon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D0A8FF6-8C2B-45FA-9212-61C64263E6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559" y="2575286"/>
            <a:ext cx="2880000" cy="2880000"/>
          </a:xfrm>
          <a:prstGeom prst="roundRect">
            <a:avLst>
              <a:gd name="adj" fmla="val 8872"/>
            </a:avLst>
          </a:prstGeom>
          <a:effectLst>
            <a:glow rad="152400">
              <a:schemeClr val="accent4">
                <a:lumMod val="75000"/>
              </a:schemeClr>
            </a:glow>
          </a:effectLst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0A336A22-FF2F-4539-A3B7-64CE40FFB094}"/>
              </a:ext>
            </a:extLst>
          </p:cNvPr>
          <p:cNvSpPr txBox="1"/>
          <p:nvPr/>
        </p:nvSpPr>
        <p:spPr>
          <a:xfrm>
            <a:off x="-10324" y="5442986"/>
            <a:ext cx="45584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Digital Instruments </a:t>
            </a:r>
          </a:p>
          <a:p>
            <a:pPr algn="ctr"/>
            <a:r>
              <a:rPr lang="pl-PL" dirty="0" err="1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MultiMode</a:t>
            </a:r>
            <a:r>
              <a:rPr lang="pl-PL" dirty="0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 AFM-2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94C7051E-ECC8-489D-AC7E-A52817300093}"/>
              </a:ext>
            </a:extLst>
          </p:cNvPr>
          <p:cNvSpPr txBox="1"/>
          <p:nvPr/>
        </p:nvSpPr>
        <p:spPr>
          <a:xfrm>
            <a:off x="8547472" y="5479237"/>
            <a:ext cx="2852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Scienta</a:t>
            </a:r>
            <a:r>
              <a:rPr lang="pl-PL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Omicron</a:t>
            </a:r>
            <a:r>
              <a:rPr lang="pl-PL" sz="1800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pl-PL" sz="1800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VT XA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504C8078-DB5B-4C92-81D6-C70E0B0B7A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97" y="2562986"/>
            <a:ext cx="2880000" cy="2880000"/>
          </a:xfrm>
          <a:prstGeom prst="roundRect">
            <a:avLst>
              <a:gd name="adj" fmla="val 12186"/>
            </a:avLst>
          </a:prstGeom>
          <a:effectLst>
            <a:glow>
              <a:schemeClr val="accent4">
                <a:lumMod val="75000"/>
              </a:schemeClr>
            </a:glow>
          </a:effectLst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FFB86B1-B87E-41C8-8CE0-9102E46273F0}"/>
              </a:ext>
            </a:extLst>
          </p:cNvPr>
          <p:cNvSpPr txBox="1"/>
          <p:nvPr/>
        </p:nvSpPr>
        <p:spPr>
          <a:xfrm>
            <a:off x="462219" y="298874"/>
            <a:ext cx="1126756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latin typeface="Bookman Old Style" panose="02050604050505020204" pitchFamily="18" charset="0"/>
              </a:rPr>
              <a:t>Wydział Fizyki Uniwersytetu Warszawskiego</a:t>
            </a:r>
          </a:p>
          <a:p>
            <a:pPr algn="ctr"/>
            <a:endParaRPr lang="pl-PL" dirty="0">
              <a:latin typeface="Bookman Old Style" panose="02050604050505020204" pitchFamily="18" charset="0"/>
            </a:endParaRPr>
          </a:p>
          <a:p>
            <a:pPr algn="ctr"/>
            <a:r>
              <a:rPr lang="pl-PL" dirty="0">
                <a:latin typeface="Bookman Old Style" panose="02050604050505020204" pitchFamily="18" charset="0"/>
              </a:rPr>
              <a:t>Zakład Fizyki Ciała Stałego (ZFCS)</a:t>
            </a:r>
          </a:p>
          <a:p>
            <a:pPr algn="ctr"/>
            <a:endParaRPr lang="pl-PL" dirty="0">
              <a:latin typeface="Bookman Old Style" panose="02050604050505020204" pitchFamily="18" charset="0"/>
            </a:endParaRPr>
          </a:p>
          <a:p>
            <a:pPr algn="ctr"/>
            <a:r>
              <a:rPr lang="pl-PL" dirty="0">
                <a:latin typeface="Bookman Old Style" panose="02050604050505020204" pitchFamily="18" charset="0"/>
              </a:rPr>
              <a:t>Laboratorium Nanotechnologii i Struktur Półprzewodnikowych (</a:t>
            </a:r>
            <a:r>
              <a:rPr lang="pl-PL" dirty="0" err="1">
                <a:latin typeface="Bookman Old Style" panose="02050604050505020204" pitchFamily="18" charset="0"/>
              </a:rPr>
              <a:t>LaNSP</a:t>
            </a:r>
            <a:r>
              <a:rPr lang="pl-PL" dirty="0">
                <a:latin typeface="Bookman Old Style" panose="02050604050505020204" pitchFamily="18" charset="0"/>
              </a:rPr>
              <a:t>)</a:t>
            </a:r>
          </a:p>
          <a:p>
            <a:pPr algn="ctr"/>
            <a:endParaRPr lang="pl-PL" dirty="0">
              <a:latin typeface="Bookman Old Style" panose="02050604050505020204" pitchFamily="18" charset="0"/>
            </a:endParaRPr>
          </a:p>
          <a:p>
            <a:pPr algn="ctr"/>
            <a:r>
              <a:rPr lang="pl-PL" dirty="0">
                <a:latin typeface="Bookman Old Style" panose="02050604050505020204" pitchFamily="18" charset="0"/>
              </a:rPr>
              <a:t>Laboratorium Mikroskopii Sił Atomowych</a:t>
            </a:r>
          </a:p>
        </p:txBody>
      </p:sp>
    </p:spTree>
    <p:extLst>
      <p:ext uri="{BB962C8B-B14F-4D97-AF65-F5344CB8AC3E}">
        <p14:creationId xmlns:p14="http://schemas.microsoft.com/office/powerpoint/2010/main" val="1304024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345C7706-8C2C-4D0A-8E57-60D842447763}"/>
              </a:ext>
            </a:extLst>
          </p:cNvPr>
          <p:cNvSpPr/>
          <p:nvPr/>
        </p:nvSpPr>
        <p:spPr>
          <a:xfrm>
            <a:off x="9103807" y="6370655"/>
            <a:ext cx="3088193" cy="4873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BE5ED3-F30E-4ABA-83F1-6786428CA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77" y="6452727"/>
            <a:ext cx="841312" cy="3445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DDEB74F-CA93-408D-8493-DE720E9EE2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40" y="6550208"/>
            <a:ext cx="689854" cy="1955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6FBF3F9-BF05-4AED-B18C-0C3ABCF6BC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45" y="6452727"/>
            <a:ext cx="794764" cy="34458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DD0A8FF6-8C2B-45FA-9212-61C64263E6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559" y="2575286"/>
            <a:ext cx="2880000" cy="2880000"/>
          </a:xfrm>
          <a:prstGeom prst="roundRect">
            <a:avLst>
              <a:gd name="adj" fmla="val 8872"/>
            </a:avLst>
          </a:prstGeom>
          <a:effectLst>
            <a:glow rad="152400">
              <a:schemeClr val="accent4">
                <a:lumMod val="75000"/>
              </a:schemeClr>
            </a:glow>
          </a:effectLst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94C7051E-ECC8-489D-AC7E-A52817300093}"/>
              </a:ext>
            </a:extLst>
          </p:cNvPr>
          <p:cNvSpPr txBox="1"/>
          <p:nvPr/>
        </p:nvSpPr>
        <p:spPr>
          <a:xfrm>
            <a:off x="8547472" y="5479237"/>
            <a:ext cx="2852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Scienta</a:t>
            </a:r>
            <a:r>
              <a:rPr lang="pl-PL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Omicron</a:t>
            </a:r>
            <a:r>
              <a:rPr lang="pl-PL" sz="1800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pl-PL" sz="1800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VT XA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091476C-836F-4AA0-BC53-2272B5D5D2DC}"/>
              </a:ext>
            </a:extLst>
          </p:cNvPr>
          <p:cNvSpPr txBox="1"/>
          <p:nvPr/>
        </p:nvSpPr>
        <p:spPr>
          <a:xfrm>
            <a:off x="0" y="2551791"/>
            <a:ext cx="6239209" cy="3524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Bookman Old Style" panose="02050604050505020204" pitchFamily="18" charset="0"/>
              </a:rPr>
              <a:t>	Zakres pracy skanera: </a:t>
            </a:r>
            <a:r>
              <a:rPr lang="pl-PL" i="1" dirty="0">
                <a:latin typeface="Bookman Old Style" panose="02050604050505020204" pitchFamily="18" charset="0"/>
              </a:rPr>
              <a:t>x, y</a:t>
            </a:r>
            <a:r>
              <a:rPr lang="pl-PL" dirty="0">
                <a:latin typeface="Bookman Old Style" panose="02050604050505020204" pitchFamily="18" charset="0"/>
              </a:rPr>
              <a:t>: 10 µm, </a:t>
            </a:r>
            <a:r>
              <a:rPr lang="pl-PL" i="1" dirty="0">
                <a:latin typeface="Bookman Old Style" panose="02050604050505020204" pitchFamily="18" charset="0"/>
              </a:rPr>
              <a:t>z</a:t>
            </a:r>
            <a:r>
              <a:rPr lang="pl-PL" dirty="0">
                <a:latin typeface="Bookman Old Style" panose="02050604050505020204" pitchFamily="18" charset="0"/>
              </a:rPr>
              <a:t>: 1 µm</a:t>
            </a:r>
          </a:p>
          <a:p>
            <a:endParaRPr lang="pl-PL" sz="700" dirty="0">
              <a:latin typeface="Bookman Old Style" panose="02050604050505020204" pitchFamily="18" charset="0"/>
            </a:endParaRPr>
          </a:p>
          <a:p>
            <a:r>
              <a:rPr lang="pl-PL" dirty="0">
                <a:latin typeface="Bookman Old Style" panose="02050604050505020204" pitchFamily="18" charset="0"/>
              </a:rPr>
              <a:t>	Tryby pracy: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dirty="0" err="1">
                <a:effectLst/>
                <a:latin typeface="Bookman Old Style" panose="02050604050505020204" pitchFamily="18" charset="0"/>
              </a:rPr>
              <a:t>Contact</a:t>
            </a:r>
            <a:r>
              <a:rPr lang="pl-PL" dirty="0">
                <a:effectLst/>
                <a:latin typeface="Bookman Old Style" panose="02050604050505020204" pitchFamily="18" charset="0"/>
              </a:rPr>
              <a:t>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mode</a:t>
            </a:r>
            <a:endParaRPr lang="pl-PL" dirty="0">
              <a:effectLst/>
              <a:latin typeface="Bookman Old Style" panose="020506040505050202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dirty="0" err="1">
                <a:effectLst/>
                <a:latin typeface="Bookman Old Style" panose="02050604050505020204" pitchFamily="18" charset="0"/>
              </a:rPr>
              <a:t>Noncontact</a:t>
            </a:r>
            <a:r>
              <a:rPr lang="pl-PL" dirty="0">
                <a:effectLst/>
                <a:latin typeface="Bookman Old Style" panose="02050604050505020204" pitchFamily="18" charset="0"/>
              </a:rPr>
              <a:t>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mode</a:t>
            </a:r>
            <a:endParaRPr lang="pl-PL" dirty="0">
              <a:effectLst/>
              <a:latin typeface="Bookman Old Style" panose="020506040505050202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dirty="0">
                <a:effectLst/>
                <a:latin typeface="Bookman Old Style" panose="02050604050505020204" pitchFamily="18" charset="0"/>
              </a:rPr>
              <a:t>MFM -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magnetic</a:t>
            </a:r>
            <a:r>
              <a:rPr lang="pl-PL" dirty="0">
                <a:effectLst/>
                <a:latin typeface="Bookman Old Style" panose="02050604050505020204" pitchFamily="18" charset="0"/>
              </a:rPr>
              <a:t>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force</a:t>
            </a:r>
            <a:r>
              <a:rPr lang="pl-PL" dirty="0">
                <a:effectLst/>
                <a:latin typeface="Bookman Old Style" panose="02050604050505020204" pitchFamily="18" charset="0"/>
              </a:rPr>
              <a:t>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microscopy</a:t>
            </a:r>
            <a:endParaRPr lang="pl-PL" dirty="0">
              <a:effectLst/>
              <a:latin typeface="Bookman Old Style" panose="020506040505050202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dirty="0">
                <a:effectLst/>
                <a:latin typeface="Bookman Old Style" panose="02050604050505020204" pitchFamily="18" charset="0"/>
              </a:rPr>
              <a:t>EFM - </a:t>
            </a:r>
            <a:r>
              <a:rPr lang="pl-PL" sz="1800" i="0" u="none" strike="noStrike" baseline="0" dirty="0" err="1">
                <a:latin typeface="Bookman Old Style" panose="02050604050505020204" pitchFamily="18" charset="0"/>
              </a:rPr>
              <a:t>electrostatic</a:t>
            </a:r>
            <a:r>
              <a:rPr lang="pl-PL" dirty="0">
                <a:effectLst/>
                <a:latin typeface="Bookman Old Style" panose="02050604050505020204" pitchFamily="18" charset="0"/>
              </a:rPr>
              <a:t> field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microscopy</a:t>
            </a:r>
            <a:endParaRPr lang="pl-PL" dirty="0">
              <a:effectLst/>
              <a:latin typeface="Bookman Old Style" panose="020506040505050202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dirty="0">
                <a:effectLst/>
                <a:latin typeface="Bookman Old Style" panose="02050604050505020204" pitchFamily="18" charset="0"/>
              </a:rPr>
              <a:t>SKPM -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scanning</a:t>
            </a:r>
            <a:r>
              <a:rPr lang="pl-PL" dirty="0">
                <a:effectLst/>
                <a:latin typeface="Bookman Old Style" panose="02050604050505020204" pitchFamily="18" charset="0"/>
              </a:rPr>
              <a:t> Kelvin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probe</a:t>
            </a:r>
            <a:r>
              <a:rPr lang="pl-PL" dirty="0">
                <a:effectLst/>
                <a:latin typeface="Bookman Old Style" panose="02050604050505020204" pitchFamily="18" charset="0"/>
              </a:rPr>
              <a:t>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microscopy</a:t>
            </a:r>
            <a:r>
              <a:rPr lang="pl-PL" dirty="0">
                <a:effectLst/>
                <a:latin typeface="Bookman Old Style" panose="02050604050505020204" pitchFamily="18" charset="0"/>
              </a:rPr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dirty="0">
                <a:effectLst/>
                <a:latin typeface="Bookman Old Style" panose="02050604050505020204" pitchFamily="18" charset="0"/>
              </a:rPr>
              <a:t>STM –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scanning</a:t>
            </a:r>
            <a:r>
              <a:rPr lang="pl-PL" dirty="0">
                <a:effectLst/>
                <a:latin typeface="Bookman Old Style" panose="02050604050505020204" pitchFamily="18" charset="0"/>
              </a:rPr>
              <a:t>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tunneling</a:t>
            </a:r>
            <a:r>
              <a:rPr lang="pl-PL" dirty="0">
                <a:effectLst/>
                <a:latin typeface="Bookman Old Style" panose="02050604050505020204" pitchFamily="18" charset="0"/>
              </a:rPr>
              <a:t> </a:t>
            </a:r>
            <a:r>
              <a:rPr lang="pl-PL" dirty="0" err="1">
                <a:effectLst/>
                <a:latin typeface="Bookman Old Style" panose="02050604050505020204" pitchFamily="18" charset="0"/>
              </a:rPr>
              <a:t>microscopy</a:t>
            </a:r>
            <a:endParaRPr lang="pl-PL" dirty="0">
              <a:effectLst/>
              <a:latin typeface="Bookman Old Style" panose="020506040505050202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pl-PL" dirty="0">
              <a:latin typeface="Bookman Old Style" panose="02050604050505020204" pitchFamily="18" charset="0"/>
            </a:endParaRPr>
          </a:p>
          <a:p>
            <a:r>
              <a:rPr lang="pl-PL" dirty="0">
                <a:latin typeface="Bookman Old Style" panose="02050604050505020204" pitchFamily="18" charset="0"/>
              </a:rPr>
              <a:t>	Komora UHV (ultra-high </a:t>
            </a:r>
            <a:r>
              <a:rPr lang="pl-PL" dirty="0" err="1">
                <a:latin typeface="Bookman Old Style" panose="02050604050505020204" pitchFamily="18" charset="0"/>
              </a:rPr>
              <a:t>vacuum</a:t>
            </a:r>
            <a:r>
              <a:rPr lang="pl-PL" dirty="0">
                <a:latin typeface="Bookman Old Style" panose="02050604050505020204" pitchFamily="18" charset="0"/>
              </a:rPr>
              <a:t>)</a:t>
            </a:r>
          </a:p>
          <a:p>
            <a:r>
              <a:rPr lang="pl-PL" dirty="0">
                <a:latin typeface="Bookman Old Style" panose="02050604050505020204" pitchFamily="18" charset="0"/>
              </a:rPr>
              <a:t>	Kontrola temperatury (50K – 450K)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pl-PL" dirty="0">
              <a:effectLst/>
              <a:latin typeface="Bookman Old Style" panose="02050604050505020204" pitchFamily="18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1326740-8648-4FEC-9C60-2382052168CB}"/>
              </a:ext>
            </a:extLst>
          </p:cNvPr>
          <p:cNvSpPr txBox="1"/>
          <p:nvPr/>
        </p:nvSpPr>
        <p:spPr>
          <a:xfrm>
            <a:off x="462219" y="298874"/>
            <a:ext cx="1126756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latin typeface="Bookman Old Style" panose="02050604050505020204" pitchFamily="18" charset="0"/>
              </a:rPr>
              <a:t>Wydział Fizyki Uniwersytetu Warszawskiego</a:t>
            </a:r>
          </a:p>
          <a:p>
            <a:pPr algn="ctr"/>
            <a:endParaRPr lang="pl-PL" dirty="0">
              <a:latin typeface="Bookman Old Style" panose="02050604050505020204" pitchFamily="18" charset="0"/>
            </a:endParaRPr>
          </a:p>
          <a:p>
            <a:pPr algn="ctr"/>
            <a:r>
              <a:rPr lang="pl-PL" dirty="0">
                <a:latin typeface="Bookman Old Style" panose="02050604050505020204" pitchFamily="18" charset="0"/>
              </a:rPr>
              <a:t>Zakład Fizyki Ciała Stałego (ZFCS)</a:t>
            </a:r>
          </a:p>
          <a:p>
            <a:pPr algn="ctr"/>
            <a:endParaRPr lang="pl-PL" dirty="0">
              <a:latin typeface="Bookman Old Style" panose="02050604050505020204" pitchFamily="18" charset="0"/>
            </a:endParaRPr>
          </a:p>
          <a:p>
            <a:pPr algn="ctr"/>
            <a:r>
              <a:rPr lang="pl-PL" dirty="0">
                <a:latin typeface="Bookman Old Style" panose="02050604050505020204" pitchFamily="18" charset="0"/>
              </a:rPr>
              <a:t>Laboratorium Nanotechnologii i Struktur Półprzewodnikowych (</a:t>
            </a:r>
            <a:r>
              <a:rPr lang="pl-PL" dirty="0" err="1">
                <a:latin typeface="Bookman Old Style" panose="02050604050505020204" pitchFamily="18" charset="0"/>
              </a:rPr>
              <a:t>LaNSP</a:t>
            </a:r>
            <a:r>
              <a:rPr lang="pl-PL" dirty="0">
                <a:latin typeface="Bookman Old Style" panose="02050604050505020204" pitchFamily="18" charset="0"/>
              </a:rPr>
              <a:t>)</a:t>
            </a:r>
          </a:p>
          <a:p>
            <a:pPr algn="ctr"/>
            <a:endParaRPr lang="pl-PL" dirty="0">
              <a:latin typeface="Bookman Old Style" panose="02050604050505020204" pitchFamily="18" charset="0"/>
            </a:endParaRPr>
          </a:p>
          <a:p>
            <a:pPr algn="ctr"/>
            <a:r>
              <a:rPr lang="pl-PL" dirty="0">
                <a:latin typeface="Bookman Old Style" panose="02050604050505020204" pitchFamily="18" charset="0"/>
              </a:rPr>
              <a:t>Laboratorium Mikroskopii Sił Atomowych</a:t>
            </a:r>
          </a:p>
        </p:txBody>
      </p:sp>
    </p:spTree>
    <p:extLst>
      <p:ext uri="{BB962C8B-B14F-4D97-AF65-F5344CB8AC3E}">
        <p14:creationId xmlns:p14="http://schemas.microsoft.com/office/powerpoint/2010/main" val="2176653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345C7706-8C2C-4D0A-8E57-60D842447763}"/>
              </a:ext>
            </a:extLst>
          </p:cNvPr>
          <p:cNvSpPr/>
          <p:nvPr/>
        </p:nvSpPr>
        <p:spPr>
          <a:xfrm>
            <a:off x="9103807" y="6370655"/>
            <a:ext cx="3088193" cy="4873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BE5ED3-F30E-4ABA-83F1-6786428CA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77" y="6452727"/>
            <a:ext cx="841312" cy="3445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DDEB74F-CA93-408D-8493-DE720E9EE2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40" y="6550208"/>
            <a:ext cx="689854" cy="1955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6FBF3F9-BF05-4AED-B18C-0C3ABCF6BC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45" y="6452727"/>
            <a:ext cx="794764" cy="34458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FF8D015-4D6A-406D-8671-E7FD0D9792B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0" y="2575286"/>
            <a:ext cx="2880000" cy="2880000"/>
          </a:xfrm>
          <a:prstGeom prst="roundRect">
            <a:avLst>
              <a:gd name="adj" fmla="val 8642"/>
            </a:avLst>
          </a:prstGeom>
          <a:effectLst>
            <a:glow rad="152400">
              <a:schemeClr val="accent4">
                <a:lumMod val="75000"/>
              </a:schemeClr>
            </a:glow>
            <a:softEdge rad="0"/>
          </a:effectLst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382815DD-EAF7-4B98-BC7F-0DBD95275722}"/>
              </a:ext>
            </a:extLst>
          </p:cNvPr>
          <p:cNvSpPr txBox="1"/>
          <p:nvPr/>
        </p:nvSpPr>
        <p:spPr>
          <a:xfrm>
            <a:off x="4656000" y="5455286"/>
            <a:ext cx="288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Bruker</a:t>
            </a:r>
            <a:r>
              <a:rPr lang="pl-PL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Dimension</a:t>
            </a:r>
            <a:r>
              <a:rPr lang="pl-PL" dirty="0">
                <a:solidFill>
                  <a:srgbClr val="FF0000"/>
                </a:solidFill>
                <a:latin typeface="Bookman Old Style" panose="02050604050505020204" pitchFamily="18" charset="0"/>
              </a:rPr>
              <a:t> Icon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D0A8FF6-8C2B-45FA-9212-61C64263E6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559" y="2575286"/>
            <a:ext cx="2880000" cy="2880000"/>
          </a:xfrm>
          <a:prstGeom prst="roundRect">
            <a:avLst>
              <a:gd name="adj" fmla="val 8872"/>
            </a:avLst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0A336A22-FF2F-4539-A3B7-64CE40FFB094}"/>
              </a:ext>
            </a:extLst>
          </p:cNvPr>
          <p:cNvSpPr txBox="1"/>
          <p:nvPr/>
        </p:nvSpPr>
        <p:spPr>
          <a:xfrm>
            <a:off x="-10324" y="5442986"/>
            <a:ext cx="45584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Digital Instruments </a:t>
            </a:r>
          </a:p>
          <a:p>
            <a:pPr algn="ctr"/>
            <a:r>
              <a:rPr lang="pl-PL" dirty="0" err="1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MultiMode</a:t>
            </a:r>
            <a:r>
              <a:rPr lang="pl-PL" dirty="0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 AFM-2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94C7051E-ECC8-489D-AC7E-A52817300093}"/>
              </a:ext>
            </a:extLst>
          </p:cNvPr>
          <p:cNvSpPr txBox="1"/>
          <p:nvPr/>
        </p:nvSpPr>
        <p:spPr>
          <a:xfrm>
            <a:off x="8547472" y="5479237"/>
            <a:ext cx="2852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Scienta</a:t>
            </a:r>
            <a:r>
              <a:rPr lang="pl-PL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Omicron</a:t>
            </a:r>
            <a:r>
              <a:rPr lang="pl-PL" sz="1800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pl-PL" sz="1800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VT XA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504C8078-DB5B-4C92-81D6-C70E0B0B7A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97" y="2562986"/>
            <a:ext cx="2880000" cy="2880000"/>
          </a:xfrm>
          <a:prstGeom prst="roundRect">
            <a:avLst>
              <a:gd name="adj" fmla="val 12186"/>
            </a:avLst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05B1FD6-706A-4312-9E64-56E6DE88746F}"/>
              </a:ext>
            </a:extLst>
          </p:cNvPr>
          <p:cNvSpPr txBox="1"/>
          <p:nvPr/>
        </p:nvSpPr>
        <p:spPr>
          <a:xfrm>
            <a:off x="462219" y="298874"/>
            <a:ext cx="1126756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latin typeface="Bookman Old Style" panose="02050604050505020204" pitchFamily="18" charset="0"/>
              </a:rPr>
              <a:t>Wydział Fizyki Uniwersytetu Warszawskiego</a:t>
            </a:r>
          </a:p>
          <a:p>
            <a:pPr algn="ctr"/>
            <a:endParaRPr lang="pl-PL" dirty="0">
              <a:latin typeface="Bookman Old Style" panose="02050604050505020204" pitchFamily="18" charset="0"/>
            </a:endParaRPr>
          </a:p>
          <a:p>
            <a:pPr algn="ctr"/>
            <a:r>
              <a:rPr lang="pl-PL" dirty="0">
                <a:latin typeface="Bookman Old Style" panose="02050604050505020204" pitchFamily="18" charset="0"/>
              </a:rPr>
              <a:t>Zakład Fizyki Ciała Stałego (ZFCS)</a:t>
            </a:r>
          </a:p>
          <a:p>
            <a:pPr algn="ctr"/>
            <a:endParaRPr lang="pl-PL" dirty="0">
              <a:latin typeface="Bookman Old Style" panose="02050604050505020204" pitchFamily="18" charset="0"/>
            </a:endParaRPr>
          </a:p>
          <a:p>
            <a:pPr algn="ctr"/>
            <a:r>
              <a:rPr lang="pl-PL" dirty="0">
                <a:latin typeface="Bookman Old Style" panose="02050604050505020204" pitchFamily="18" charset="0"/>
              </a:rPr>
              <a:t>Laboratorium Nanotechnologii i Struktur Półprzewodnikowych (</a:t>
            </a:r>
            <a:r>
              <a:rPr lang="pl-PL" dirty="0" err="1">
                <a:latin typeface="Bookman Old Style" panose="02050604050505020204" pitchFamily="18" charset="0"/>
              </a:rPr>
              <a:t>LaNSP</a:t>
            </a:r>
            <a:r>
              <a:rPr lang="pl-PL" dirty="0">
                <a:latin typeface="Bookman Old Style" panose="02050604050505020204" pitchFamily="18" charset="0"/>
              </a:rPr>
              <a:t>)</a:t>
            </a:r>
          </a:p>
          <a:p>
            <a:pPr algn="ctr"/>
            <a:endParaRPr lang="pl-PL" dirty="0">
              <a:latin typeface="Bookman Old Style" panose="02050604050505020204" pitchFamily="18" charset="0"/>
            </a:endParaRPr>
          </a:p>
          <a:p>
            <a:pPr algn="ctr"/>
            <a:r>
              <a:rPr lang="pl-PL" dirty="0">
                <a:latin typeface="Bookman Old Style" panose="02050604050505020204" pitchFamily="18" charset="0"/>
              </a:rPr>
              <a:t>Laboratorium Mikroskopii Sił Atomowych</a:t>
            </a:r>
          </a:p>
        </p:txBody>
      </p:sp>
    </p:spTree>
    <p:extLst>
      <p:ext uri="{BB962C8B-B14F-4D97-AF65-F5344CB8AC3E}">
        <p14:creationId xmlns:p14="http://schemas.microsoft.com/office/powerpoint/2010/main" val="2936681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345C7706-8C2C-4D0A-8E57-60D842447763}"/>
              </a:ext>
            </a:extLst>
          </p:cNvPr>
          <p:cNvSpPr/>
          <p:nvPr/>
        </p:nvSpPr>
        <p:spPr>
          <a:xfrm>
            <a:off x="9103807" y="6370655"/>
            <a:ext cx="3088193" cy="4873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BE5ED3-F30E-4ABA-83F1-6786428CA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77" y="6452727"/>
            <a:ext cx="841312" cy="3445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DDEB74F-CA93-408D-8493-DE720E9EE2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40" y="6550208"/>
            <a:ext cx="689854" cy="1955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6FBF3F9-BF05-4AED-B18C-0C3ABCF6BC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45" y="6452727"/>
            <a:ext cx="794764" cy="34458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FF8D015-4D6A-406D-8671-E7FD0D9792B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0" y="1989000"/>
            <a:ext cx="2880000" cy="2880000"/>
          </a:xfrm>
          <a:prstGeom prst="roundRect">
            <a:avLst>
              <a:gd name="adj" fmla="val 8642"/>
            </a:avLst>
          </a:prstGeom>
          <a:effectLst>
            <a:glow rad="152400">
              <a:schemeClr val="accent4">
                <a:lumMod val="75000"/>
              </a:schemeClr>
            </a:glow>
            <a:softEdge rad="0"/>
          </a:effectLst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7A9BA6C-C6A4-457F-AA87-B339928BED45}"/>
              </a:ext>
            </a:extLst>
          </p:cNvPr>
          <p:cNvSpPr txBox="1"/>
          <p:nvPr/>
        </p:nvSpPr>
        <p:spPr>
          <a:xfrm>
            <a:off x="124650" y="406773"/>
            <a:ext cx="40738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latin typeface="Bookman Old Style" panose="02050604050505020204" pitchFamily="18" charset="0"/>
              </a:rPr>
              <a:t>Podstawowe tryby obrazowania:</a:t>
            </a:r>
            <a:endParaRPr lang="en-US" sz="1400" b="1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Contact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mode</a:t>
            </a:r>
            <a:endParaRPr lang="pl-PL" sz="1400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effectLst/>
                <a:latin typeface="Bookman Old Style" panose="02050604050505020204" pitchFamily="18" charset="0"/>
              </a:rPr>
              <a:t>Tapping</a:t>
            </a:r>
            <a:r>
              <a:rPr lang="pl-PL" sz="1400" dirty="0">
                <a:effectLst/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</a:t>
            </a:r>
            <a:r>
              <a:rPr lang="pl-PL" sz="1400" dirty="0" err="1">
                <a:effectLst/>
                <a:latin typeface="Bookman Old Style" panose="02050604050505020204" pitchFamily="18" charset="0"/>
              </a:rPr>
              <a:t>ode</a:t>
            </a:r>
            <a:endParaRPr lang="en-US" sz="1400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Bookman Old Style" panose="02050604050505020204" pitchFamily="18" charset="0"/>
              </a:rPr>
              <a:t>PeakForce</a:t>
            </a:r>
            <a:r>
              <a:rPr lang="en-US" sz="1400" dirty="0">
                <a:latin typeface="Bookman Old Style" panose="02050604050505020204" pitchFamily="18" charset="0"/>
              </a:rPr>
              <a:t> Tapping with </a:t>
            </a:r>
            <a:r>
              <a:rPr lang="en-US" sz="1400" dirty="0" err="1">
                <a:latin typeface="Bookman Old Style" panose="02050604050505020204" pitchFamily="18" charset="0"/>
              </a:rPr>
              <a:t>ScanAsyst</a:t>
            </a:r>
            <a:endParaRPr lang="pl-PL" sz="1400" dirty="0">
              <a:latin typeface="Bookman Old Style" panose="02050604050505020204" pitchFamily="18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570FB03-DCA1-4B0B-95D7-C623F79A929A}"/>
              </a:ext>
            </a:extLst>
          </p:cNvPr>
          <p:cNvSpPr txBox="1"/>
          <p:nvPr/>
        </p:nvSpPr>
        <p:spPr>
          <a:xfrm>
            <a:off x="124650" y="2217890"/>
            <a:ext cx="612784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latin typeface="Bookman Old Style" panose="02050604050505020204" pitchFamily="18" charset="0"/>
              </a:rPr>
              <a:t>Tryby </a:t>
            </a:r>
            <a:r>
              <a:rPr lang="pl-PL" sz="1400" b="1" dirty="0" err="1">
                <a:latin typeface="Bookman Old Style" panose="02050604050505020204" pitchFamily="18" charset="0"/>
              </a:rPr>
              <a:t>nanomechaniczne</a:t>
            </a:r>
            <a:r>
              <a:rPr lang="pl-PL" sz="1400" b="1" dirty="0">
                <a:latin typeface="Bookman Old Style" panose="020506040505050202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Bookman Old Style" panose="02050604050505020204" pitchFamily="18" charset="0"/>
              </a:rPr>
              <a:t>AFM-NDMA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FastForce</a:t>
            </a:r>
            <a:r>
              <a:rPr lang="pl-PL" sz="1400" dirty="0">
                <a:latin typeface="Bookman Old Style" panose="02050604050505020204" pitchFamily="18" charset="0"/>
              </a:rPr>
              <a:t> Volume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Bookman Old Style" panose="02050604050505020204" pitchFamily="18" charset="0"/>
              </a:rPr>
              <a:t>Force </a:t>
            </a:r>
            <a:r>
              <a:rPr lang="pl-PL" sz="1400" dirty="0" err="1">
                <a:latin typeface="Bookman Old Style" panose="02050604050505020204" pitchFamily="18" charset="0"/>
              </a:rPr>
              <a:t>Modulation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(FMM)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Bookman Old Style" panose="02050604050505020204" pitchFamily="18" charset="0"/>
              </a:rPr>
              <a:t>Force-</a:t>
            </a:r>
            <a:r>
              <a:rPr lang="pl-PL" sz="1400" dirty="0" err="1">
                <a:latin typeface="Bookman Old Style" panose="02050604050505020204" pitchFamily="18" charset="0"/>
              </a:rPr>
              <a:t>Distance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Measurements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Nanoindenting</a:t>
            </a:r>
            <a:r>
              <a:rPr lang="pl-PL" sz="1400" dirty="0">
                <a:latin typeface="Bookman Old Style" panose="02050604050505020204" pitchFamily="18" charset="0"/>
              </a:rPr>
              <a:t> and </a:t>
            </a:r>
            <a:r>
              <a:rPr lang="pl-PL" sz="1400" dirty="0" err="1">
                <a:latin typeface="Bookman Old Style" panose="02050604050505020204" pitchFamily="18" charset="0"/>
              </a:rPr>
              <a:t>Nanoscratching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PeakForce</a:t>
            </a:r>
            <a:r>
              <a:rPr lang="pl-PL" sz="1400" dirty="0">
                <a:latin typeface="Bookman Old Style" panose="02050604050505020204" pitchFamily="18" charset="0"/>
              </a:rPr>
              <a:t> QNM 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0637BD5-1247-4C04-B852-7515BE35313F}"/>
              </a:ext>
            </a:extLst>
          </p:cNvPr>
          <p:cNvSpPr txBox="1"/>
          <p:nvPr/>
        </p:nvSpPr>
        <p:spPr>
          <a:xfrm>
            <a:off x="8371022" y="406773"/>
            <a:ext cx="3857097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latin typeface="Bookman Old Style" panose="02050604050505020204" pitchFamily="18" charset="0"/>
              </a:rPr>
              <a:t>Tryby </a:t>
            </a:r>
            <a:r>
              <a:rPr lang="pl-PL" sz="1400" b="1" dirty="0" err="1">
                <a:latin typeface="Bookman Old Style" panose="02050604050505020204" pitchFamily="18" charset="0"/>
              </a:rPr>
              <a:t>nanoelektryczne</a:t>
            </a:r>
            <a:r>
              <a:rPr lang="pl-PL" sz="1400" b="1" dirty="0">
                <a:latin typeface="Bookman Old Style" panose="020506040505050202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Electric</a:t>
            </a:r>
            <a:r>
              <a:rPr lang="pl-PL" sz="1400" dirty="0">
                <a:latin typeface="Bookman Old Style" panose="02050604050505020204" pitchFamily="18" charset="0"/>
              </a:rPr>
              <a:t> Force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(EFM)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Conductive</a:t>
            </a:r>
            <a:r>
              <a:rPr lang="pl-PL" sz="1400" dirty="0">
                <a:latin typeface="Bookman Old Style" panose="02050604050505020204" pitchFamily="18" charset="0"/>
              </a:rPr>
              <a:t> AFM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DataCube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Modes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Bookman Old Style" panose="02050604050505020204" pitchFamily="18" charset="0"/>
              </a:rPr>
              <a:t>Kelvin </a:t>
            </a:r>
            <a:r>
              <a:rPr lang="pl-PL" sz="1400" dirty="0" err="1">
                <a:latin typeface="Bookman Old Style" panose="02050604050505020204" pitchFamily="18" charset="0"/>
              </a:rPr>
              <a:t>Probe</a:t>
            </a:r>
            <a:r>
              <a:rPr lang="pl-PL" sz="1400" dirty="0">
                <a:latin typeface="Bookman Old Style" panose="02050604050505020204" pitchFamily="18" charset="0"/>
              </a:rPr>
              <a:t> Force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(KPFM)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PeakForce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Capture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PeakForce</a:t>
            </a:r>
            <a:r>
              <a:rPr lang="pl-PL" sz="1400" dirty="0">
                <a:latin typeface="Bookman Old Style" panose="02050604050505020204" pitchFamily="18" charset="0"/>
              </a:rPr>
              <a:t> KPFM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PeakForce</a:t>
            </a:r>
            <a:r>
              <a:rPr lang="pl-PL" sz="1400" dirty="0">
                <a:latin typeface="Bookman Old Style" panose="02050604050505020204" pitchFamily="18" charset="0"/>
              </a:rPr>
              <a:t> TUNA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Photoconductive</a:t>
            </a:r>
            <a:r>
              <a:rPr lang="pl-PL" sz="1400" dirty="0">
                <a:latin typeface="Bookman Old Style" panose="02050604050505020204" pitchFamily="18" charset="0"/>
              </a:rPr>
              <a:t> AFM (PCAFM)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Piezoresponse</a:t>
            </a:r>
            <a:r>
              <a:rPr lang="pl-PL" sz="1400" dirty="0">
                <a:latin typeface="Bookman Old Style" panose="02050604050505020204" pitchFamily="18" charset="0"/>
              </a:rPr>
              <a:t> Force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(PFM)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Scanning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Capacitance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(SCM)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Scanning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Spreading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Resistance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(SSRM and SSRM-HR)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Scanning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Tunneling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(STM)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Torsional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Resonance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Mode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Torsional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Resonance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Tunneling</a:t>
            </a:r>
            <a:r>
              <a:rPr lang="pl-PL" sz="1400" dirty="0">
                <a:latin typeface="Bookman Old Style" panose="02050604050505020204" pitchFamily="18" charset="0"/>
              </a:rPr>
              <a:t> AFM </a:t>
            </a:r>
            <a:br>
              <a:rPr lang="pl-PL" sz="1400" dirty="0">
                <a:latin typeface="Bookman Old Style" panose="02050604050505020204" pitchFamily="18" charset="0"/>
              </a:rPr>
            </a:br>
            <a:r>
              <a:rPr lang="pl-PL" sz="1400" dirty="0">
                <a:latin typeface="Bookman Old Style" panose="02050604050505020204" pitchFamily="18" charset="0"/>
              </a:rPr>
              <a:t>(TR-TUNA)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Tunneling</a:t>
            </a:r>
            <a:r>
              <a:rPr lang="pl-PL" sz="1400" dirty="0">
                <a:latin typeface="Bookman Old Style" panose="02050604050505020204" pitchFamily="18" charset="0"/>
              </a:rPr>
              <a:t> AFM (TUNA) 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8646A704-EEEC-44A8-A91B-B7FB011AF508}"/>
              </a:ext>
            </a:extLst>
          </p:cNvPr>
          <p:cNvSpPr txBox="1"/>
          <p:nvPr/>
        </p:nvSpPr>
        <p:spPr>
          <a:xfrm>
            <a:off x="124650" y="4459894"/>
            <a:ext cx="382439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latin typeface="Bookman Old Style" panose="02050604050505020204" pitchFamily="18" charset="0"/>
              </a:rPr>
              <a:t>Tryby specjalistyczne: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DataCube</a:t>
            </a:r>
            <a:r>
              <a:rPr lang="pl-PL" sz="1400" dirty="0">
                <a:latin typeface="Bookman Old Style" panose="02050604050505020204" pitchFamily="18" charset="0"/>
              </a:rPr>
              <a:t> SMIM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Lateral</a:t>
            </a:r>
            <a:r>
              <a:rPr lang="pl-PL" sz="1400" dirty="0">
                <a:latin typeface="Bookman Old Style" panose="02050604050505020204" pitchFamily="18" charset="0"/>
              </a:rPr>
              <a:t> Force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(LFM)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Magnetic</a:t>
            </a:r>
            <a:r>
              <a:rPr lang="pl-PL" sz="1400" dirty="0">
                <a:latin typeface="Bookman Old Style" panose="02050604050505020204" pitchFamily="18" charset="0"/>
              </a:rPr>
              <a:t> Force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(MFM)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Nanolithography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PeakForce</a:t>
            </a:r>
            <a:r>
              <a:rPr lang="pl-PL" sz="1400" dirty="0">
                <a:latin typeface="Bookman Old Style" panose="02050604050505020204" pitchFamily="18" charset="0"/>
              </a:rPr>
              <a:t> SMIM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PhaseImaging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Mode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Ringing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Mode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Scanning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Microwave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Impedance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(SMIM)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Scanning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Thermal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</a:t>
            </a:r>
            <a:r>
              <a:rPr lang="pl-PL" sz="1400" dirty="0" err="1">
                <a:latin typeface="Bookman Old Style" panose="02050604050505020204" pitchFamily="18" charset="0"/>
              </a:rPr>
              <a:t>SThM</a:t>
            </a:r>
            <a:r>
              <a:rPr lang="pl-PL" sz="1400" dirty="0">
                <a:latin typeface="Bookman Old Style" panose="02050604050505020204" pitchFamily="18" charset="0"/>
              </a:rPr>
              <a:t>) 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0063AC34-CBD2-40B3-919E-03BA2E860FA3}"/>
              </a:ext>
            </a:extLst>
          </p:cNvPr>
          <p:cNvSpPr txBox="1"/>
          <p:nvPr/>
        </p:nvSpPr>
        <p:spPr>
          <a:xfrm>
            <a:off x="8371022" y="5047532"/>
            <a:ext cx="410003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latin typeface="Bookman Old Style" panose="02050604050505020204" pitchFamily="18" charset="0"/>
              </a:rPr>
              <a:t>Tryby </a:t>
            </a:r>
            <a:r>
              <a:rPr lang="pl-PL" sz="1400" b="1" dirty="0" err="1">
                <a:latin typeface="Bookman Old Style" panose="02050604050505020204" pitchFamily="18" charset="0"/>
              </a:rPr>
              <a:t>nanoelektrochemiczne</a:t>
            </a:r>
            <a:r>
              <a:rPr lang="pl-PL" sz="1400" b="1" dirty="0">
                <a:latin typeface="Bookman Old Style" panose="020506040505050202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Electrochemical</a:t>
            </a:r>
            <a:r>
              <a:rPr lang="pl-PL" sz="1400" dirty="0">
                <a:latin typeface="Bookman Old Style" panose="02050604050505020204" pitchFamily="18" charset="0"/>
              </a:rPr>
              <a:t> AFM (EC-AFM)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PeakForce</a:t>
            </a:r>
            <a:r>
              <a:rPr lang="pl-PL" sz="1400" dirty="0">
                <a:latin typeface="Bookman Old Style" panose="02050604050505020204" pitchFamily="18" charset="0"/>
              </a:rPr>
              <a:t> SECM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Scanning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Electrochemical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Potential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(SECPM) </a:t>
            </a:r>
          </a:p>
        </p:txBody>
      </p: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885FD45F-488B-4919-9CA4-A780858B0ABB}"/>
              </a:ext>
            </a:extLst>
          </p:cNvPr>
          <p:cNvCxnSpPr>
            <a:cxnSpLocks/>
          </p:cNvCxnSpPr>
          <p:nvPr/>
        </p:nvCxnSpPr>
        <p:spPr>
          <a:xfrm flipH="1" flipV="1">
            <a:off x="3766782" y="1448876"/>
            <a:ext cx="477672" cy="3335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Łącznik prosty ze strzałką 27">
            <a:extLst>
              <a:ext uri="{FF2B5EF4-FFF2-40B4-BE49-F238E27FC236}">
                <a16:creationId xmlns:a16="http://schemas.microsoft.com/office/drawing/2014/main" id="{33AF50F7-0D6A-49F1-9292-3B8AF28082F4}"/>
              </a:ext>
            </a:extLst>
          </p:cNvPr>
          <p:cNvCxnSpPr>
            <a:cxnSpLocks/>
          </p:cNvCxnSpPr>
          <p:nvPr/>
        </p:nvCxnSpPr>
        <p:spPr>
          <a:xfrm flipH="1">
            <a:off x="3766782" y="3465066"/>
            <a:ext cx="46474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Łącznik prosty ze strzałką 29">
            <a:extLst>
              <a:ext uri="{FF2B5EF4-FFF2-40B4-BE49-F238E27FC236}">
                <a16:creationId xmlns:a16="http://schemas.microsoft.com/office/drawing/2014/main" id="{B6DABCB8-9E3B-4B0B-B83A-97C373AC2970}"/>
              </a:ext>
            </a:extLst>
          </p:cNvPr>
          <p:cNvCxnSpPr>
            <a:cxnSpLocks/>
          </p:cNvCxnSpPr>
          <p:nvPr/>
        </p:nvCxnSpPr>
        <p:spPr>
          <a:xfrm flipH="1">
            <a:off x="3766782" y="5042391"/>
            <a:ext cx="477672" cy="3265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Łącznik prosty ze strzałką 33">
            <a:extLst>
              <a:ext uri="{FF2B5EF4-FFF2-40B4-BE49-F238E27FC236}">
                <a16:creationId xmlns:a16="http://schemas.microsoft.com/office/drawing/2014/main" id="{A63157C2-F76C-4741-B245-3FD2E552EDFA}"/>
              </a:ext>
            </a:extLst>
          </p:cNvPr>
          <p:cNvCxnSpPr>
            <a:cxnSpLocks/>
          </p:cNvCxnSpPr>
          <p:nvPr/>
        </p:nvCxnSpPr>
        <p:spPr>
          <a:xfrm flipV="1">
            <a:off x="7829836" y="1409549"/>
            <a:ext cx="448711" cy="3335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Łącznik prosty ze strzałką 38">
            <a:extLst>
              <a:ext uri="{FF2B5EF4-FFF2-40B4-BE49-F238E27FC236}">
                <a16:creationId xmlns:a16="http://schemas.microsoft.com/office/drawing/2014/main" id="{F82CE0F5-0DEE-4996-8C8A-7766EFA6890F}"/>
              </a:ext>
            </a:extLst>
          </p:cNvPr>
          <p:cNvCxnSpPr>
            <a:cxnSpLocks/>
          </p:cNvCxnSpPr>
          <p:nvPr/>
        </p:nvCxnSpPr>
        <p:spPr>
          <a:xfrm>
            <a:off x="7790870" y="5052466"/>
            <a:ext cx="487677" cy="3586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281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345C7706-8C2C-4D0A-8E57-60D842447763}"/>
              </a:ext>
            </a:extLst>
          </p:cNvPr>
          <p:cNvSpPr/>
          <p:nvPr/>
        </p:nvSpPr>
        <p:spPr>
          <a:xfrm>
            <a:off x="9103807" y="6370655"/>
            <a:ext cx="3088193" cy="4873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BE5ED3-F30E-4ABA-83F1-6786428CA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77" y="6452727"/>
            <a:ext cx="841312" cy="3445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DDEB74F-CA93-408D-8493-DE720E9EE2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40" y="6550208"/>
            <a:ext cx="689854" cy="1955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6FBF3F9-BF05-4AED-B18C-0C3ABCF6BC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45" y="6452727"/>
            <a:ext cx="794764" cy="34458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FF8D015-4D6A-406D-8671-E7FD0D9792B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0" y="1989000"/>
            <a:ext cx="2880000" cy="2880000"/>
          </a:xfrm>
          <a:prstGeom prst="roundRect">
            <a:avLst>
              <a:gd name="adj" fmla="val 8642"/>
            </a:avLst>
          </a:prstGeom>
          <a:effectLst>
            <a:glow rad="152400">
              <a:schemeClr val="accent4">
                <a:lumMod val="75000"/>
              </a:schemeClr>
            </a:glow>
            <a:softEdge rad="0"/>
          </a:effectLst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570FB03-DCA1-4B0B-95D7-C623F79A929A}"/>
              </a:ext>
            </a:extLst>
          </p:cNvPr>
          <p:cNvSpPr txBox="1"/>
          <p:nvPr/>
        </p:nvSpPr>
        <p:spPr>
          <a:xfrm>
            <a:off x="124650" y="2217890"/>
            <a:ext cx="612784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latin typeface="Bookman Old Style" panose="02050604050505020204" pitchFamily="18" charset="0"/>
              </a:rPr>
              <a:t>Tryby </a:t>
            </a:r>
            <a:r>
              <a:rPr lang="pl-PL" sz="1400" b="1" dirty="0" err="1">
                <a:latin typeface="Bookman Old Style" panose="02050604050505020204" pitchFamily="18" charset="0"/>
              </a:rPr>
              <a:t>nanomechaniczne</a:t>
            </a:r>
            <a:r>
              <a:rPr lang="pl-PL" sz="1400" b="1" dirty="0">
                <a:latin typeface="Bookman Old Style" panose="020506040505050202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Bookman Old Style" panose="02050604050505020204" pitchFamily="18" charset="0"/>
              </a:rPr>
              <a:t>AFM-NDMA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FastForce</a:t>
            </a:r>
            <a:r>
              <a:rPr lang="pl-PL" sz="1400" dirty="0">
                <a:latin typeface="Bookman Old Style" panose="02050604050505020204" pitchFamily="18" charset="0"/>
              </a:rPr>
              <a:t> Volume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Force </a:t>
            </a: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Modulation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(FMM)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Force-</a:t>
            </a: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Distance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Measurements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Nanoindenting</a:t>
            </a:r>
            <a:r>
              <a:rPr lang="pl-PL" sz="1400" dirty="0">
                <a:latin typeface="Bookman Old Style" panose="02050604050505020204" pitchFamily="18" charset="0"/>
              </a:rPr>
              <a:t> and </a:t>
            </a:r>
            <a:r>
              <a:rPr lang="pl-PL" sz="1400" dirty="0" err="1">
                <a:latin typeface="Bookman Old Style" panose="02050604050505020204" pitchFamily="18" charset="0"/>
              </a:rPr>
              <a:t>Nanoscratching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PeakForce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QNM 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0637BD5-1247-4C04-B852-7515BE35313F}"/>
              </a:ext>
            </a:extLst>
          </p:cNvPr>
          <p:cNvSpPr txBox="1"/>
          <p:nvPr/>
        </p:nvSpPr>
        <p:spPr>
          <a:xfrm>
            <a:off x="8371022" y="406773"/>
            <a:ext cx="3857097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latin typeface="Bookman Old Style" panose="02050604050505020204" pitchFamily="18" charset="0"/>
              </a:rPr>
              <a:t>Tryby </a:t>
            </a:r>
            <a:r>
              <a:rPr lang="pl-PL" sz="1400" b="1" dirty="0" err="1">
                <a:latin typeface="Bookman Old Style" panose="02050604050505020204" pitchFamily="18" charset="0"/>
              </a:rPr>
              <a:t>nanoelektryczne</a:t>
            </a:r>
            <a:r>
              <a:rPr lang="pl-PL" sz="1400" b="1" dirty="0">
                <a:latin typeface="Bookman Old Style" panose="020506040505050202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Electric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Force </a:t>
            </a: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(EFM)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Conductive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AFM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DataCube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Modes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Kelvin </a:t>
            </a: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Probe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Force </a:t>
            </a: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(KPFM)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PeakForce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Capture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PeakForce</a:t>
            </a:r>
            <a:r>
              <a:rPr lang="pl-PL" sz="1400" dirty="0">
                <a:latin typeface="Bookman Old Style" panose="02050604050505020204" pitchFamily="18" charset="0"/>
              </a:rPr>
              <a:t> KPFM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PeakForce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TUNA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Photoconductive</a:t>
            </a:r>
            <a:r>
              <a:rPr lang="pl-PL" sz="1400" dirty="0">
                <a:latin typeface="Bookman Old Style" panose="02050604050505020204" pitchFamily="18" charset="0"/>
              </a:rPr>
              <a:t> AFM (PCAFM)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Piezoresponse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Force </a:t>
            </a: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(PFM)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Scanning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Capacitance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(SCM)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Scanning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Spreading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Resistance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(SSRM and SSRM-HR)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Scanning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Tunneling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(STM)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Torsional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Resonance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Mode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Torsional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Resonance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Tunneling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AFM </a:t>
            </a:r>
            <a:b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(TR-TUNA)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Tunneling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AFM (TUNA) 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8646A704-EEEC-44A8-A91B-B7FB011AF508}"/>
              </a:ext>
            </a:extLst>
          </p:cNvPr>
          <p:cNvSpPr txBox="1"/>
          <p:nvPr/>
        </p:nvSpPr>
        <p:spPr>
          <a:xfrm>
            <a:off x="124650" y="4459894"/>
            <a:ext cx="382439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latin typeface="Bookman Old Style" panose="02050604050505020204" pitchFamily="18" charset="0"/>
              </a:rPr>
              <a:t>Tryby specjalistyczne: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DataCube</a:t>
            </a:r>
            <a:r>
              <a:rPr lang="pl-PL" sz="1400" dirty="0">
                <a:latin typeface="Bookman Old Style" panose="02050604050505020204" pitchFamily="18" charset="0"/>
              </a:rPr>
              <a:t> SMIM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Lateral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Force </a:t>
            </a: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(LFM)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Magnetic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Force </a:t>
            </a: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(MFM)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Nanolithography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PeakForce</a:t>
            </a:r>
            <a:r>
              <a:rPr lang="pl-PL" sz="1400" dirty="0">
                <a:latin typeface="Bookman Old Style" panose="02050604050505020204" pitchFamily="18" charset="0"/>
              </a:rPr>
              <a:t> SMIM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PhaseImaging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Mode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Ringing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Mode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Scanning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Microwave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Impedance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(SMIM)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Scanning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Thermal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</a:t>
            </a:r>
            <a:r>
              <a:rPr lang="pl-PL" sz="1400" dirty="0" err="1">
                <a:latin typeface="Bookman Old Style" panose="02050604050505020204" pitchFamily="18" charset="0"/>
              </a:rPr>
              <a:t>SThM</a:t>
            </a:r>
            <a:r>
              <a:rPr lang="pl-PL" sz="1400" dirty="0">
                <a:latin typeface="Bookman Old Style" panose="02050604050505020204" pitchFamily="18" charset="0"/>
              </a:rPr>
              <a:t>) 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0063AC34-CBD2-40B3-919E-03BA2E860FA3}"/>
              </a:ext>
            </a:extLst>
          </p:cNvPr>
          <p:cNvSpPr txBox="1"/>
          <p:nvPr/>
        </p:nvSpPr>
        <p:spPr>
          <a:xfrm>
            <a:off x="8371022" y="5047532"/>
            <a:ext cx="410003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latin typeface="Bookman Old Style" panose="02050604050505020204" pitchFamily="18" charset="0"/>
              </a:rPr>
              <a:t>Tryby </a:t>
            </a:r>
            <a:r>
              <a:rPr lang="pl-PL" sz="1400" b="1" dirty="0" err="1">
                <a:latin typeface="Bookman Old Style" panose="02050604050505020204" pitchFamily="18" charset="0"/>
              </a:rPr>
              <a:t>nanoelektrochemiczne</a:t>
            </a:r>
            <a:r>
              <a:rPr lang="pl-PL" sz="1400" b="1" dirty="0">
                <a:latin typeface="Bookman Old Style" panose="020506040505050202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Electrochemical</a:t>
            </a:r>
            <a:r>
              <a:rPr lang="pl-PL" sz="1400" dirty="0">
                <a:latin typeface="Bookman Old Style" panose="02050604050505020204" pitchFamily="18" charset="0"/>
              </a:rPr>
              <a:t> AFM (EC-AFM)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PeakForce</a:t>
            </a:r>
            <a:r>
              <a:rPr lang="pl-PL" sz="1400" dirty="0">
                <a:latin typeface="Bookman Old Style" panose="02050604050505020204" pitchFamily="18" charset="0"/>
              </a:rPr>
              <a:t> SECM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Scanning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Electrochemical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Potential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(SECPM) </a:t>
            </a:r>
          </a:p>
        </p:txBody>
      </p: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885FD45F-488B-4919-9CA4-A780858B0ABB}"/>
              </a:ext>
            </a:extLst>
          </p:cNvPr>
          <p:cNvCxnSpPr>
            <a:cxnSpLocks/>
          </p:cNvCxnSpPr>
          <p:nvPr/>
        </p:nvCxnSpPr>
        <p:spPr>
          <a:xfrm flipH="1" flipV="1">
            <a:off x="3766782" y="1448876"/>
            <a:ext cx="477672" cy="3335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Łącznik prosty ze strzałką 27">
            <a:extLst>
              <a:ext uri="{FF2B5EF4-FFF2-40B4-BE49-F238E27FC236}">
                <a16:creationId xmlns:a16="http://schemas.microsoft.com/office/drawing/2014/main" id="{33AF50F7-0D6A-49F1-9292-3B8AF28082F4}"/>
              </a:ext>
            </a:extLst>
          </p:cNvPr>
          <p:cNvCxnSpPr>
            <a:cxnSpLocks/>
          </p:cNvCxnSpPr>
          <p:nvPr/>
        </p:nvCxnSpPr>
        <p:spPr>
          <a:xfrm flipH="1">
            <a:off x="3766782" y="3465066"/>
            <a:ext cx="46474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Łącznik prosty ze strzałką 29">
            <a:extLst>
              <a:ext uri="{FF2B5EF4-FFF2-40B4-BE49-F238E27FC236}">
                <a16:creationId xmlns:a16="http://schemas.microsoft.com/office/drawing/2014/main" id="{B6DABCB8-9E3B-4B0B-B83A-97C373AC2970}"/>
              </a:ext>
            </a:extLst>
          </p:cNvPr>
          <p:cNvCxnSpPr>
            <a:cxnSpLocks/>
          </p:cNvCxnSpPr>
          <p:nvPr/>
        </p:nvCxnSpPr>
        <p:spPr>
          <a:xfrm flipH="1">
            <a:off x="3766782" y="5042391"/>
            <a:ext cx="477672" cy="3265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Łącznik prosty ze strzałką 33">
            <a:extLst>
              <a:ext uri="{FF2B5EF4-FFF2-40B4-BE49-F238E27FC236}">
                <a16:creationId xmlns:a16="http://schemas.microsoft.com/office/drawing/2014/main" id="{A63157C2-F76C-4741-B245-3FD2E552EDFA}"/>
              </a:ext>
            </a:extLst>
          </p:cNvPr>
          <p:cNvCxnSpPr>
            <a:cxnSpLocks/>
          </p:cNvCxnSpPr>
          <p:nvPr/>
        </p:nvCxnSpPr>
        <p:spPr>
          <a:xfrm flipV="1">
            <a:off x="7829836" y="1409549"/>
            <a:ext cx="448711" cy="3335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Łącznik prosty ze strzałką 38">
            <a:extLst>
              <a:ext uri="{FF2B5EF4-FFF2-40B4-BE49-F238E27FC236}">
                <a16:creationId xmlns:a16="http://schemas.microsoft.com/office/drawing/2014/main" id="{F82CE0F5-0DEE-4996-8C8A-7766EFA6890F}"/>
              </a:ext>
            </a:extLst>
          </p:cNvPr>
          <p:cNvCxnSpPr>
            <a:cxnSpLocks/>
          </p:cNvCxnSpPr>
          <p:nvPr/>
        </p:nvCxnSpPr>
        <p:spPr>
          <a:xfrm>
            <a:off x="7790870" y="5052466"/>
            <a:ext cx="487677" cy="3586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7D5617F2-4676-4046-B713-1D96907B9A47}"/>
              </a:ext>
            </a:extLst>
          </p:cNvPr>
          <p:cNvSpPr txBox="1"/>
          <p:nvPr/>
        </p:nvSpPr>
        <p:spPr>
          <a:xfrm>
            <a:off x="124650" y="406773"/>
            <a:ext cx="40738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latin typeface="Bookman Old Style" panose="02050604050505020204" pitchFamily="18" charset="0"/>
              </a:rPr>
              <a:t>Podstawowe tryby obrazowania:</a:t>
            </a:r>
            <a:endParaRPr lang="en-US" sz="1400" b="1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Contact</a:t>
            </a:r>
            <a:r>
              <a:rPr lang="pl-PL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mode</a:t>
            </a:r>
            <a:endParaRPr lang="pl-PL" sz="1400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solidFill>
                  <a:srgbClr val="0070C0"/>
                </a:solidFill>
                <a:effectLst/>
                <a:latin typeface="Bookman Old Style" panose="02050604050505020204" pitchFamily="18" charset="0"/>
              </a:rPr>
              <a:t>Tapping</a:t>
            </a:r>
            <a:r>
              <a:rPr lang="pl-PL" sz="1400" dirty="0">
                <a:solidFill>
                  <a:srgbClr val="0070C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m</a:t>
            </a:r>
            <a:r>
              <a:rPr lang="pl-PL" sz="1400" dirty="0" err="1">
                <a:solidFill>
                  <a:srgbClr val="0070C0"/>
                </a:solidFill>
                <a:effectLst/>
                <a:latin typeface="Bookman Old Style" panose="02050604050505020204" pitchFamily="18" charset="0"/>
              </a:rPr>
              <a:t>ode</a:t>
            </a:r>
            <a:endParaRPr lang="en-US" sz="1400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accent1"/>
                </a:solidFill>
                <a:latin typeface="Bookman Old Style" panose="02050604050505020204" pitchFamily="18" charset="0"/>
              </a:rPr>
              <a:t>PeakForce</a:t>
            </a:r>
            <a:r>
              <a:rPr lang="en-US" sz="1400" dirty="0">
                <a:solidFill>
                  <a:schemeClr val="accent1"/>
                </a:solidFill>
                <a:latin typeface="Bookman Old Style" panose="02050604050505020204" pitchFamily="18" charset="0"/>
              </a:rPr>
              <a:t> Tapping with </a:t>
            </a:r>
            <a:r>
              <a:rPr lang="en-US" sz="1400" dirty="0" err="1">
                <a:solidFill>
                  <a:schemeClr val="accent1"/>
                </a:solidFill>
                <a:latin typeface="Bookman Old Style" panose="02050604050505020204" pitchFamily="18" charset="0"/>
              </a:rPr>
              <a:t>ScanAsyst</a:t>
            </a:r>
            <a:endParaRPr lang="pl-PL" sz="1400" dirty="0">
              <a:solidFill>
                <a:schemeClr val="accent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128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345C7706-8C2C-4D0A-8E57-60D842447763}"/>
              </a:ext>
            </a:extLst>
          </p:cNvPr>
          <p:cNvSpPr/>
          <p:nvPr/>
        </p:nvSpPr>
        <p:spPr>
          <a:xfrm>
            <a:off x="9103807" y="6370655"/>
            <a:ext cx="3088193" cy="4873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BE5ED3-F30E-4ABA-83F1-6786428CA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77" y="6452727"/>
            <a:ext cx="841312" cy="3445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DDEB74F-CA93-408D-8493-DE720E9EE2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40" y="6550208"/>
            <a:ext cx="689854" cy="1955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6FBF3F9-BF05-4AED-B18C-0C3ABCF6BC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45" y="6452727"/>
            <a:ext cx="794764" cy="34458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FF8D015-4D6A-406D-8671-E7FD0D9792B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0" y="1989000"/>
            <a:ext cx="2880000" cy="2880000"/>
          </a:xfrm>
          <a:prstGeom prst="roundRect">
            <a:avLst>
              <a:gd name="adj" fmla="val 8642"/>
            </a:avLst>
          </a:prstGeom>
          <a:effectLst>
            <a:glow rad="152400">
              <a:schemeClr val="accent4">
                <a:lumMod val="75000"/>
              </a:schemeClr>
            </a:glow>
            <a:softEdge rad="0"/>
          </a:effectLst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570FB03-DCA1-4B0B-95D7-C623F79A929A}"/>
              </a:ext>
            </a:extLst>
          </p:cNvPr>
          <p:cNvSpPr txBox="1"/>
          <p:nvPr/>
        </p:nvSpPr>
        <p:spPr>
          <a:xfrm>
            <a:off x="124650" y="2217890"/>
            <a:ext cx="612784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latin typeface="Bookman Old Style" panose="02050604050505020204" pitchFamily="18" charset="0"/>
              </a:rPr>
              <a:t>Tryby </a:t>
            </a:r>
            <a:r>
              <a:rPr lang="pl-PL" sz="1400" b="1" dirty="0" err="1">
                <a:latin typeface="Bookman Old Style" panose="02050604050505020204" pitchFamily="18" charset="0"/>
              </a:rPr>
              <a:t>nanomechaniczne</a:t>
            </a:r>
            <a:r>
              <a:rPr lang="pl-PL" sz="1400" b="1" dirty="0">
                <a:latin typeface="Bookman Old Style" panose="020506040505050202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Bookman Old Style" panose="02050604050505020204" pitchFamily="18" charset="0"/>
              </a:rPr>
              <a:t>AFM-NDMA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FastForce</a:t>
            </a:r>
            <a:r>
              <a:rPr lang="pl-PL" sz="1400" dirty="0">
                <a:latin typeface="Bookman Old Style" panose="02050604050505020204" pitchFamily="18" charset="0"/>
              </a:rPr>
              <a:t> Volume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Bookman Old Style" panose="02050604050505020204" pitchFamily="18" charset="0"/>
              </a:rPr>
              <a:t>Force </a:t>
            </a:r>
            <a:r>
              <a:rPr lang="pl-PL" sz="1400" dirty="0" err="1">
                <a:latin typeface="Bookman Old Style" panose="02050604050505020204" pitchFamily="18" charset="0"/>
              </a:rPr>
              <a:t>Modulation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(FMM)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Bookman Old Style" panose="02050604050505020204" pitchFamily="18" charset="0"/>
              </a:rPr>
              <a:t>Force-</a:t>
            </a:r>
            <a:r>
              <a:rPr lang="pl-PL" sz="1400" dirty="0" err="1">
                <a:latin typeface="Bookman Old Style" panose="02050604050505020204" pitchFamily="18" charset="0"/>
              </a:rPr>
              <a:t>Distance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Measurements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Nanoindenting</a:t>
            </a:r>
            <a:r>
              <a:rPr lang="pl-PL" sz="1400" dirty="0">
                <a:latin typeface="Bookman Old Style" panose="02050604050505020204" pitchFamily="18" charset="0"/>
              </a:rPr>
              <a:t> and </a:t>
            </a:r>
            <a:r>
              <a:rPr lang="pl-PL" sz="1400" dirty="0" err="1">
                <a:latin typeface="Bookman Old Style" panose="02050604050505020204" pitchFamily="18" charset="0"/>
              </a:rPr>
              <a:t>Nanoscratching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PeakForce</a:t>
            </a:r>
            <a:r>
              <a:rPr lang="pl-PL" sz="1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QNM 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0637BD5-1247-4C04-B852-7515BE35313F}"/>
              </a:ext>
            </a:extLst>
          </p:cNvPr>
          <p:cNvSpPr txBox="1"/>
          <p:nvPr/>
        </p:nvSpPr>
        <p:spPr>
          <a:xfrm>
            <a:off x="8371022" y="406773"/>
            <a:ext cx="3857097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latin typeface="Bookman Old Style" panose="02050604050505020204" pitchFamily="18" charset="0"/>
              </a:rPr>
              <a:t>Tryby </a:t>
            </a:r>
            <a:r>
              <a:rPr lang="pl-PL" sz="1400" b="1" dirty="0" err="1">
                <a:latin typeface="Bookman Old Style" panose="02050604050505020204" pitchFamily="18" charset="0"/>
              </a:rPr>
              <a:t>nanoelektryczne</a:t>
            </a:r>
            <a:r>
              <a:rPr lang="pl-PL" sz="1400" b="1" dirty="0">
                <a:latin typeface="Bookman Old Style" panose="020506040505050202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Electric</a:t>
            </a:r>
            <a:r>
              <a:rPr lang="pl-PL" sz="1400" dirty="0">
                <a:latin typeface="Bookman Old Style" panose="02050604050505020204" pitchFamily="18" charset="0"/>
              </a:rPr>
              <a:t> Force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(EFM)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Conductive</a:t>
            </a:r>
            <a:r>
              <a:rPr lang="pl-PL" sz="1400" dirty="0">
                <a:latin typeface="Bookman Old Style" panose="02050604050505020204" pitchFamily="18" charset="0"/>
              </a:rPr>
              <a:t> AFM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DataCube</a:t>
            </a:r>
            <a:r>
              <a:rPr lang="pl-PL" sz="1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pl-PL" sz="14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Modes</a:t>
            </a:r>
            <a:r>
              <a:rPr lang="pl-PL" sz="1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Bookman Old Style" panose="02050604050505020204" pitchFamily="18" charset="0"/>
              </a:rPr>
              <a:t>Kelvin </a:t>
            </a:r>
            <a:r>
              <a:rPr lang="pl-PL" sz="1400" dirty="0" err="1">
                <a:latin typeface="Bookman Old Style" panose="02050604050505020204" pitchFamily="18" charset="0"/>
              </a:rPr>
              <a:t>Probe</a:t>
            </a:r>
            <a:r>
              <a:rPr lang="pl-PL" sz="1400" dirty="0">
                <a:latin typeface="Bookman Old Style" panose="02050604050505020204" pitchFamily="18" charset="0"/>
              </a:rPr>
              <a:t> Force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(KPFM)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PeakForce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Capture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PeakForce</a:t>
            </a:r>
            <a:r>
              <a:rPr lang="pl-PL" sz="1400" dirty="0">
                <a:latin typeface="Bookman Old Style" panose="02050604050505020204" pitchFamily="18" charset="0"/>
              </a:rPr>
              <a:t> KPFM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PeakForce</a:t>
            </a:r>
            <a:r>
              <a:rPr lang="pl-PL" sz="1400" dirty="0">
                <a:latin typeface="Bookman Old Style" panose="02050604050505020204" pitchFamily="18" charset="0"/>
              </a:rPr>
              <a:t> TUNA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Photoconductive</a:t>
            </a:r>
            <a:r>
              <a:rPr lang="pl-PL" sz="1400" dirty="0">
                <a:latin typeface="Bookman Old Style" panose="02050604050505020204" pitchFamily="18" charset="0"/>
              </a:rPr>
              <a:t> AFM (PCAFM)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Piezoresponse</a:t>
            </a:r>
            <a:r>
              <a:rPr lang="pl-PL" sz="1400" dirty="0">
                <a:latin typeface="Bookman Old Style" panose="02050604050505020204" pitchFamily="18" charset="0"/>
              </a:rPr>
              <a:t> Force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(PFM)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Scanning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Capacitance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(SCM)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Scanning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Spreading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Resistance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(SSRM and SSRM-HR)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Scanning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Tunneling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(STM)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Torsional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Resonance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Mode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Torsional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Resonance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Tunneling</a:t>
            </a:r>
            <a:r>
              <a:rPr lang="pl-PL" sz="1400" dirty="0">
                <a:latin typeface="Bookman Old Style" panose="02050604050505020204" pitchFamily="18" charset="0"/>
              </a:rPr>
              <a:t> AFM </a:t>
            </a:r>
            <a:br>
              <a:rPr lang="pl-PL" sz="1400" dirty="0">
                <a:latin typeface="Bookman Old Style" panose="02050604050505020204" pitchFamily="18" charset="0"/>
              </a:rPr>
            </a:br>
            <a:r>
              <a:rPr lang="pl-PL" sz="1400" dirty="0">
                <a:latin typeface="Bookman Old Style" panose="02050604050505020204" pitchFamily="18" charset="0"/>
              </a:rPr>
              <a:t>(TR-TUNA)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Tunneling</a:t>
            </a:r>
            <a:r>
              <a:rPr lang="pl-PL" sz="1400" dirty="0">
                <a:latin typeface="Bookman Old Style" panose="02050604050505020204" pitchFamily="18" charset="0"/>
              </a:rPr>
              <a:t> AFM (TUNA) 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8646A704-EEEC-44A8-A91B-B7FB011AF508}"/>
              </a:ext>
            </a:extLst>
          </p:cNvPr>
          <p:cNvSpPr txBox="1"/>
          <p:nvPr/>
        </p:nvSpPr>
        <p:spPr>
          <a:xfrm>
            <a:off x="124650" y="4459894"/>
            <a:ext cx="382439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latin typeface="Bookman Old Style" panose="02050604050505020204" pitchFamily="18" charset="0"/>
              </a:rPr>
              <a:t>Tryby specjalistyczne: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DataCube</a:t>
            </a:r>
            <a:r>
              <a:rPr lang="pl-PL" sz="1400" dirty="0">
                <a:latin typeface="Bookman Old Style" panose="02050604050505020204" pitchFamily="18" charset="0"/>
              </a:rPr>
              <a:t> SMIM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Lateral</a:t>
            </a:r>
            <a:r>
              <a:rPr lang="pl-PL" sz="1400" dirty="0">
                <a:latin typeface="Bookman Old Style" panose="02050604050505020204" pitchFamily="18" charset="0"/>
              </a:rPr>
              <a:t> Force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(LFM)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Magnetic</a:t>
            </a:r>
            <a:r>
              <a:rPr lang="pl-PL" sz="1400" dirty="0">
                <a:latin typeface="Bookman Old Style" panose="02050604050505020204" pitchFamily="18" charset="0"/>
              </a:rPr>
              <a:t> Force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(MFM)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Nanolithography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PeakForce</a:t>
            </a:r>
            <a:r>
              <a:rPr lang="pl-PL" sz="1400" dirty="0">
                <a:latin typeface="Bookman Old Style" panose="02050604050505020204" pitchFamily="18" charset="0"/>
              </a:rPr>
              <a:t> SMIM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PhaseImaging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Mode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Ringing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Mode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Scanning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Microwave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Impedance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(SMIM)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Scanning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Thermal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</a:t>
            </a:r>
            <a:r>
              <a:rPr lang="pl-PL" sz="1400" dirty="0" err="1">
                <a:latin typeface="Bookman Old Style" panose="02050604050505020204" pitchFamily="18" charset="0"/>
              </a:rPr>
              <a:t>SThM</a:t>
            </a:r>
            <a:r>
              <a:rPr lang="pl-PL" sz="1400" dirty="0">
                <a:latin typeface="Bookman Old Style" panose="02050604050505020204" pitchFamily="18" charset="0"/>
              </a:rPr>
              <a:t>) 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0063AC34-CBD2-40B3-919E-03BA2E860FA3}"/>
              </a:ext>
            </a:extLst>
          </p:cNvPr>
          <p:cNvSpPr txBox="1"/>
          <p:nvPr/>
        </p:nvSpPr>
        <p:spPr>
          <a:xfrm>
            <a:off x="8371022" y="5047532"/>
            <a:ext cx="410003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latin typeface="Bookman Old Style" panose="02050604050505020204" pitchFamily="18" charset="0"/>
              </a:rPr>
              <a:t>Tryby </a:t>
            </a:r>
            <a:r>
              <a:rPr lang="pl-PL" sz="1400" b="1" dirty="0" err="1">
                <a:latin typeface="Bookman Old Style" panose="02050604050505020204" pitchFamily="18" charset="0"/>
              </a:rPr>
              <a:t>nanoelektrochemiczne</a:t>
            </a:r>
            <a:r>
              <a:rPr lang="pl-PL" sz="1400" b="1" dirty="0">
                <a:latin typeface="Bookman Old Style" panose="020506040505050202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Electrochemical</a:t>
            </a:r>
            <a:r>
              <a:rPr lang="pl-PL" sz="1400" dirty="0">
                <a:latin typeface="Bookman Old Style" panose="02050604050505020204" pitchFamily="18" charset="0"/>
              </a:rPr>
              <a:t> AFM (EC-AFM)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PeakForce</a:t>
            </a:r>
            <a:r>
              <a:rPr lang="pl-PL" sz="1400" dirty="0">
                <a:latin typeface="Bookman Old Style" panose="02050604050505020204" pitchFamily="18" charset="0"/>
              </a:rPr>
              <a:t> SECM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Scanning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Electrochemical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Potential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Microscopy</a:t>
            </a:r>
            <a:r>
              <a:rPr lang="pl-PL" sz="1400" dirty="0">
                <a:latin typeface="Bookman Old Style" panose="02050604050505020204" pitchFamily="18" charset="0"/>
              </a:rPr>
              <a:t> (SECPM) </a:t>
            </a:r>
          </a:p>
        </p:txBody>
      </p: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885FD45F-488B-4919-9CA4-A780858B0ABB}"/>
              </a:ext>
            </a:extLst>
          </p:cNvPr>
          <p:cNvCxnSpPr>
            <a:cxnSpLocks/>
          </p:cNvCxnSpPr>
          <p:nvPr/>
        </p:nvCxnSpPr>
        <p:spPr>
          <a:xfrm flipH="1" flipV="1">
            <a:off x="3766782" y="1448876"/>
            <a:ext cx="477672" cy="3335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Łącznik prosty ze strzałką 27">
            <a:extLst>
              <a:ext uri="{FF2B5EF4-FFF2-40B4-BE49-F238E27FC236}">
                <a16:creationId xmlns:a16="http://schemas.microsoft.com/office/drawing/2014/main" id="{33AF50F7-0D6A-49F1-9292-3B8AF28082F4}"/>
              </a:ext>
            </a:extLst>
          </p:cNvPr>
          <p:cNvCxnSpPr>
            <a:cxnSpLocks/>
          </p:cNvCxnSpPr>
          <p:nvPr/>
        </p:nvCxnSpPr>
        <p:spPr>
          <a:xfrm flipH="1">
            <a:off x="3766782" y="3465066"/>
            <a:ext cx="46474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Łącznik prosty ze strzałką 29">
            <a:extLst>
              <a:ext uri="{FF2B5EF4-FFF2-40B4-BE49-F238E27FC236}">
                <a16:creationId xmlns:a16="http://schemas.microsoft.com/office/drawing/2014/main" id="{B6DABCB8-9E3B-4B0B-B83A-97C373AC2970}"/>
              </a:ext>
            </a:extLst>
          </p:cNvPr>
          <p:cNvCxnSpPr>
            <a:cxnSpLocks/>
          </p:cNvCxnSpPr>
          <p:nvPr/>
        </p:nvCxnSpPr>
        <p:spPr>
          <a:xfrm flipH="1">
            <a:off x="3766782" y="5042391"/>
            <a:ext cx="477672" cy="3265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Łącznik prosty ze strzałką 33">
            <a:extLst>
              <a:ext uri="{FF2B5EF4-FFF2-40B4-BE49-F238E27FC236}">
                <a16:creationId xmlns:a16="http://schemas.microsoft.com/office/drawing/2014/main" id="{A63157C2-F76C-4741-B245-3FD2E552EDFA}"/>
              </a:ext>
            </a:extLst>
          </p:cNvPr>
          <p:cNvCxnSpPr>
            <a:cxnSpLocks/>
          </p:cNvCxnSpPr>
          <p:nvPr/>
        </p:nvCxnSpPr>
        <p:spPr>
          <a:xfrm flipV="1">
            <a:off x="7829836" y="1409549"/>
            <a:ext cx="448711" cy="3335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Łącznik prosty ze strzałką 38">
            <a:extLst>
              <a:ext uri="{FF2B5EF4-FFF2-40B4-BE49-F238E27FC236}">
                <a16:creationId xmlns:a16="http://schemas.microsoft.com/office/drawing/2014/main" id="{F82CE0F5-0DEE-4996-8C8A-7766EFA6890F}"/>
              </a:ext>
            </a:extLst>
          </p:cNvPr>
          <p:cNvCxnSpPr>
            <a:cxnSpLocks/>
          </p:cNvCxnSpPr>
          <p:nvPr/>
        </p:nvCxnSpPr>
        <p:spPr>
          <a:xfrm>
            <a:off x="7790870" y="5052466"/>
            <a:ext cx="487677" cy="3586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D3DC1DD1-BB99-4AD1-8948-419572DAC3B9}"/>
              </a:ext>
            </a:extLst>
          </p:cNvPr>
          <p:cNvSpPr txBox="1"/>
          <p:nvPr/>
        </p:nvSpPr>
        <p:spPr>
          <a:xfrm>
            <a:off x="124650" y="406773"/>
            <a:ext cx="40738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latin typeface="Bookman Old Style" panose="02050604050505020204" pitchFamily="18" charset="0"/>
              </a:rPr>
              <a:t>Podstawowe tryby obrazowania:</a:t>
            </a:r>
            <a:endParaRPr lang="en-US" sz="1400" b="1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Bookman Old Style" panose="02050604050505020204" pitchFamily="18" charset="0"/>
              </a:rPr>
              <a:t>Contact</a:t>
            </a:r>
            <a:r>
              <a:rPr lang="pl-PL" sz="1400" dirty="0"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mode</a:t>
            </a:r>
            <a:endParaRPr lang="pl-PL" sz="1400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effectLst/>
                <a:latin typeface="Bookman Old Style" panose="02050604050505020204" pitchFamily="18" charset="0"/>
              </a:rPr>
              <a:t>Tapping</a:t>
            </a:r>
            <a:r>
              <a:rPr lang="pl-PL" sz="1400" dirty="0">
                <a:effectLst/>
                <a:latin typeface="Bookman Old Style" panose="02050604050505020204" pitchFamily="18" charset="0"/>
              </a:rPr>
              <a:t> </a:t>
            </a:r>
            <a:r>
              <a:rPr lang="pl-PL" sz="1400" dirty="0" err="1">
                <a:latin typeface="Bookman Old Style" panose="02050604050505020204" pitchFamily="18" charset="0"/>
              </a:rPr>
              <a:t>m</a:t>
            </a:r>
            <a:r>
              <a:rPr lang="pl-PL" sz="1400" dirty="0" err="1">
                <a:effectLst/>
                <a:latin typeface="Bookman Old Style" panose="02050604050505020204" pitchFamily="18" charset="0"/>
              </a:rPr>
              <a:t>ode</a:t>
            </a:r>
            <a:endParaRPr lang="en-US" sz="1400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PeakForce</a:t>
            </a:r>
            <a:r>
              <a:rPr lang="en-US" sz="1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Tapping with </a:t>
            </a:r>
            <a:r>
              <a:rPr lang="en-US" sz="14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ScanAsyst</a:t>
            </a:r>
            <a:endParaRPr lang="pl-PL" sz="1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445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DDA571D6-E01C-4428-BE2F-51858A1B4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22" y="687600"/>
            <a:ext cx="2573088" cy="191041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2A6B7BC-0086-4535-9BE5-0772B53683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98"/>
          <a:stretch/>
        </p:blipFill>
        <p:spPr>
          <a:xfrm>
            <a:off x="182579" y="2130643"/>
            <a:ext cx="4703320" cy="401500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90FC21C-F7A9-48C1-BCD6-9E703B79EA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98"/>
          <a:stretch/>
        </p:blipFill>
        <p:spPr>
          <a:xfrm>
            <a:off x="182579" y="2130643"/>
            <a:ext cx="4703320" cy="401500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C70EC40B-10F2-4D61-BE76-085B15DFBF4E}"/>
              </a:ext>
            </a:extLst>
          </p:cNvPr>
          <p:cNvSpPr txBox="1"/>
          <p:nvPr/>
        </p:nvSpPr>
        <p:spPr>
          <a:xfrm>
            <a:off x="0" y="90917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latin typeface="Bookman Old Style" panose="02050604050505020204" pitchFamily="18" charset="0"/>
              </a:rPr>
              <a:t>PeakForce</a:t>
            </a:r>
            <a:r>
              <a:rPr lang="en-US" sz="2200" dirty="0">
                <a:latin typeface="Bookman Old Style" panose="02050604050505020204" pitchFamily="18" charset="0"/>
              </a:rPr>
              <a:t> Tapping</a:t>
            </a:r>
            <a:r>
              <a:rPr lang="pl-PL" sz="2000" baseline="30000" dirty="0">
                <a:latin typeface="Bookman Old Style" panose="02050604050505020204" pitchFamily="18" charset="0"/>
              </a:rPr>
              <a:t>TM</a:t>
            </a:r>
            <a:r>
              <a:rPr lang="en-US" sz="2200" dirty="0">
                <a:latin typeface="Bookman Old Style" panose="02050604050505020204" pitchFamily="18" charset="0"/>
              </a:rPr>
              <a:t> </a:t>
            </a:r>
            <a:r>
              <a:rPr lang="pl-PL" sz="2200" dirty="0">
                <a:latin typeface="Bookman Old Style" panose="02050604050505020204" pitchFamily="18" charset="0"/>
              </a:rPr>
              <a:t>(</a:t>
            </a:r>
            <a:r>
              <a:rPr lang="en-US" sz="2200" dirty="0" err="1">
                <a:latin typeface="Bookman Old Style" panose="02050604050505020204" pitchFamily="18" charset="0"/>
              </a:rPr>
              <a:t>ScanAsyst</a:t>
            </a:r>
            <a:r>
              <a:rPr lang="pl-PL" sz="2000" baseline="30000" dirty="0">
                <a:latin typeface="Bookman Old Style" panose="02050604050505020204" pitchFamily="18" charset="0"/>
              </a:rPr>
              <a:t>TM</a:t>
            </a:r>
            <a:r>
              <a:rPr lang="pl-PL" sz="2200" dirty="0">
                <a:latin typeface="Bookman Old Style" panose="02050604050505020204" pitchFamily="18" charset="0"/>
              </a:rPr>
              <a:t>) / </a:t>
            </a:r>
            <a:r>
              <a:rPr lang="pl-PL" sz="2200" dirty="0" err="1">
                <a:latin typeface="Bookman Old Style" panose="02050604050505020204" pitchFamily="18" charset="0"/>
              </a:rPr>
              <a:t>PeakForce</a:t>
            </a:r>
            <a:r>
              <a:rPr lang="pl-PL" sz="2200" dirty="0">
                <a:latin typeface="Bookman Old Style" panose="02050604050505020204" pitchFamily="18" charset="0"/>
              </a:rPr>
              <a:t> </a:t>
            </a:r>
            <a:r>
              <a:rPr lang="pl-PL" sz="2200" dirty="0" err="1">
                <a:latin typeface="Bookman Old Style" panose="02050604050505020204" pitchFamily="18" charset="0"/>
              </a:rPr>
              <a:t>Quantitative</a:t>
            </a:r>
            <a:r>
              <a:rPr lang="pl-PL" sz="2200" dirty="0">
                <a:latin typeface="Bookman Old Style" panose="02050604050505020204" pitchFamily="18" charset="0"/>
              </a:rPr>
              <a:t> </a:t>
            </a:r>
            <a:r>
              <a:rPr lang="pl-PL" sz="2200" dirty="0" err="1">
                <a:latin typeface="Bookman Old Style" panose="02050604050505020204" pitchFamily="18" charset="0"/>
              </a:rPr>
              <a:t>NanoMechanics</a:t>
            </a:r>
            <a:r>
              <a:rPr lang="pl-PL" sz="2000" baseline="30000" dirty="0" err="1">
                <a:latin typeface="Bookman Old Style" panose="02050604050505020204" pitchFamily="18" charset="0"/>
              </a:rPr>
              <a:t>TM</a:t>
            </a:r>
            <a:r>
              <a:rPr lang="pl-PL" sz="2200" dirty="0">
                <a:latin typeface="Bookman Old Style" panose="02050604050505020204" pitchFamily="18" charset="0"/>
              </a:rPr>
              <a:t> (QNM) </a:t>
            </a:r>
          </a:p>
          <a:p>
            <a:pPr algn="ctr"/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FF92811-BDC4-49B3-9022-C0307FB34C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422" y="2348388"/>
            <a:ext cx="5040000" cy="398860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C200BAB-34FF-4263-939D-5C61FF15B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79" y="2705611"/>
            <a:ext cx="900000" cy="37674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6E18179-6193-4A9F-AF88-A4925460D8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422" y="4533059"/>
            <a:ext cx="900000" cy="71111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A69A3894-4F2A-4D0E-BFF2-3CA4A04EAD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367" y="5305800"/>
            <a:ext cx="900000" cy="412047"/>
          </a:xfrm>
          <a:prstGeom prst="snipRoundRect">
            <a:avLst>
              <a:gd name="adj1" fmla="val 50000"/>
              <a:gd name="adj2" fmla="val 0"/>
            </a:avLst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278C834-D942-44BC-A1FB-E178B4E9F1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422" y="3648403"/>
            <a:ext cx="900000" cy="69428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6E8ED29-2637-4773-A456-782ADA7519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351" y="3933604"/>
            <a:ext cx="900000" cy="409088"/>
          </a:xfrm>
          <a:prstGeom prst="rect">
            <a:avLst/>
          </a:prstGeom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D9551063-78BC-4C7A-A30F-525AD3BF7CDC}"/>
              </a:ext>
            </a:extLst>
          </p:cNvPr>
          <p:cNvSpPr/>
          <p:nvPr/>
        </p:nvSpPr>
        <p:spPr>
          <a:xfrm>
            <a:off x="9103807" y="6370655"/>
            <a:ext cx="3088193" cy="4873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EA774203-5581-4B25-B64B-D2527F9847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77" y="6452727"/>
            <a:ext cx="841312" cy="34458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353E6BFD-2266-4ED9-AA5F-FD2378FF5F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40" y="6550208"/>
            <a:ext cx="689854" cy="195509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03FC26C1-FA6D-4FFD-933E-9596213C47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45" y="6452727"/>
            <a:ext cx="794764" cy="34458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EE6E7929-81EF-4EB3-82E7-0BE8B4F576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035" y="935995"/>
            <a:ext cx="1584000" cy="1194648"/>
          </a:xfrm>
          <a:prstGeom prst="rect">
            <a:avLst/>
          </a:prstGeom>
        </p:spPr>
      </p:pic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id="{51719DE4-6805-4284-8C88-6EF30DDA03EC}"/>
              </a:ext>
            </a:extLst>
          </p:cNvPr>
          <p:cNvCxnSpPr>
            <a:cxnSpLocks/>
          </p:cNvCxnSpPr>
          <p:nvPr/>
        </p:nvCxnSpPr>
        <p:spPr>
          <a:xfrm>
            <a:off x="7000854" y="1566597"/>
            <a:ext cx="61043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B0840755-36CA-4333-B75C-ADA12AAD0CDE}"/>
              </a:ext>
            </a:extLst>
          </p:cNvPr>
          <p:cNvSpPr txBox="1"/>
          <p:nvPr/>
        </p:nvSpPr>
        <p:spPr>
          <a:xfrm>
            <a:off x="0" y="6642556"/>
            <a:ext cx="1219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pl-PL" sz="800" dirty="0" err="1">
                <a:latin typeface="Bookman Old Style" panose="02050604050505020204" pitchFamily="18" charset="0"/>
              </a:rPr>
              <a:t>Dimension</a:t>
            </a:r>
            <a:r>
              <a:rPr lang="pl-PL" sz="800" dirty="0">
                <a:latin typeface="Bookman Old Style" panose="02050604050505020204" pitchFamily="18" charset="0"/>
              </a:rPr>
              <a:t> Icon </a:t>
            </a:r>
            <a:r>
              <a:rPr lang="pl-PL" sz="800" dirty="0" err="1">
                <a:latin typeface="Bookman Old Style" panose="02050604050505020204" pitchFamily="18" charset="0"/>
              </a:rPr>
              <a:t>Instruction</a:t>
            </a:r>
            <a:r>
              <a:rPr lang="pl-PL" sz="800" dirty="0">
                <a:latin typeface="Bookman Old Style" panose="02050604050505020204" pitchFamily="18" charset="0"/>
              </a:rPr>
              <a:t> Manual 004-1023-000, 2011 </a:t>
            </a:r>
          </a:p>
        </p:txBody>
      </p:sp>
    </p:spTree>
    <p:extLst>
      <p:ext uri="{BB962C8B-B14F-4D97-AF65-F5344CB8AC3E}">
        <p14:creationId xmlns:p14="http://schemas.microsoft.com/office/powerpoint/2010/main" val="3327962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DDA571D6-E01C-4428-BE2F-51858A1B4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22" y="687600"/>
            <a:ext cx="2573088" cy="191041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2A6B7BC-0086-4535-9BE5-0772B53683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98"/>
          <a:stretch/>
        </p:blipFill>
        <p:spPr>
          <a:xfrm>
            <a:off x="182579" y="2130643"/>
            <a:ext cx="4703320" cy="401500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90FC21C-F7A9-48C1-BCD6-9E703B79EA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98"/>
          <a:stretch/>
        </p:blipFill>
        <p:spPr>
          <a:xfrm>
            <a:off x="182579" y="2130643"/>
            <a:ext cx="4703320" cy="401500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C70EC40B-10F2-4D61-BE76-085B15DFBF4E}"/>
              </a:ext>
            </a:extLst>
          </p:cNvPr>
          <p:cNvSpPr txBox="1"/>
          <p:nvPr/>
        </p:nvSpPr>
        <p:spPr>
          <a:xfrm>
            <a:off x="0" y="90917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latin typeface="Bookman Old Style" panose="02050604050505020204" pitchFamily="18" charset="0"/>
              </a:rPr>
              <a:t>PeakForce</a:t>
            </a:r>
            <a:r>
              <a:rPr lang="en-US" sz="2200" dirty="0">
                <a:latin typeface="Bookman Old Style" panose="02050604050505020204" pitchFamily="18" charset="0"/>
              </a:rPr>
              <a:t> Tapping</a:t>
            </a:r>
            <a:r>
              <a:rPr lang="pl-PL" sz="2000" baseline="30000" dirty="0">
                <a:latin typeface="Bookman Old Style" panose="02050604050505020204" pitchFamily="18" charset="0"/>
              </a:rPr>
              <a:t>TM</a:t>
            </a:r>
            <a:r>
              <a:rPr lang="en-US" sz="2200" dirty="0">
                <a:latin typeface="Bookman Old Style" panose="02050604050505020204" pitchFamily="18" charset="0"/>
              </a:rPr>
              <a:t> </a:t>
            </a:r>
            <a:r>
              <a:rPr lang="pl-PL" sz="2200" dirty="0">
                <a:latin typeface="Bookman Old Style" panose="02050604050505020204" pitchFamily="18" charset="0"/>
              </a:rPr>
              <a:t>(</a:t>
            </a:r>
            <a:r>
              <a:rPr lang="en-US" sz="2200" dirty="0" err="1">
                <a:latin typeface="Bookman Old Style" panose="02050604050505020204" pitchFamily="18" charset="0"/>
              </a:rPr>
              <a:t>ScanAsyst</a:t>
            </a:r>
            <a:r>
              <a:rPr lang="pl-PL" sz="2000" baseline="30000" dirty="0">
                <a:latin typeface="Bookman Old Style" panose="02050604050505020204" pitchFamily="18" charset="0"/>
              </a:rPr>
              <a:t>TM</a:t>
            </a:r>
            <a:r>
              <a:rPr lang="pl-PL" sz="2200" dirty="0">
                <a:latin typeface="Bookman Old Style" panose="02050604050505020204" pitchFamily="18" charset="0"/>
              </a:rPr>
              <a:t>) / </a:t>
            </a:r>
            <a:r>
              <a:rPr lang="pl-PL" sz="2200" dirty="0" err="1">
                <a:latin typeface="Bookman Old Style" panose="02050604050505020204" pitchFamily="18" charset="0"/>
              </a:rPr>
              <a:t>PeakForce</a:t>
            </a:r>
            <a:r>
              <a:rPr lang="pl-PL" sz="2200" dirty="0">
                <a:latin typeface="Bookman Old Style" panose="02050604050505020204" pitchFamily="18" charset="0"/>
              </a:rPr>
              <a:t> </a:t>
            </a:r>
            <a:r>
              <a:rPr lang="pl-PL" sz="2200" dirty="0" err="1">
                <a:latin typeface="Bookman Old Style" panose="02050604050505020204" pitchFamily="18" charset="0"/>
              </a:rPr>
              <a:t>Quantitative</a:t>
            </a:r>
            <a:r>
              <a:rPr lang="pl-PL" sz="2200" dirty="0">
                <a:latin typeface="Bookman Old Style" panose="02050604050505020204" pitchFamily="18" charset="0"/>
              </a:rPr>
              <a:t> </a:t>
            </a:r>
            <a:r>
              <a:rPr lang="pl-PL" sz="2200" dirty="0" err="1">
                <a:latin typeface="Bookman Old Style" panose="02050604050505020204" pitchFamily="18" charset="0"/>
              </a:rPr>
              <a:t>NanoMechanics</a:t>
            </a:r>
            <a:r>
              <a:rPr lang="pl-PL" sz="2000" baseline="30000" dirty="0" err="1">
                <a:latin typeface="Bookman Old Style" panose="02050604050505020204" pitchFamily="18" charset="0"/>
              </a:rPr>
              <a:t>TM</a:t>
            </a:r>
            <a:r>
              <a:rPr lang="pl-PL" sz="2200" dirty="0">
                <a:latin typeface="Bookman Old Style" panose="02050604050505020204" pitchFamily="18" charset="0"/>
              </a:rPr>
              <a:t> (QNM) </a:t>
            </a:r>
          </a:p>
          <a:p>
            <a:pPr algn="ctr"/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FF92811-BDC4-49B3-9022-C0307FB34C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422" y="2348388"/>
            <a:ext cx="5040000" cy="398860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C200BAB-34FF-4263-939D-5C61FF15B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79" y="2705611"/>
            <a:ext cx="900000" cy="37674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6E18179-6193-4A9F-AF88-A4925460D8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422" y="4533059"/>
            <a:ext cx="900000" cy="71111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A69A3894-4F2A-4D0E-BFF2-3CA4A04EAD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367" y="5305800"/>
            <a:ext cx="900000" cy="412047"/>
          </a:xfrm>
          <a:prstGeom prst="snipRoundRect">
            <a:avLst>
              <a:gd name="adj1" fmla="val 50000"/>
              <a:gd name="adj2" fmla="val 0"/>
            </a:avLst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278C834-D942-44BC-A1FB-E178B4E9F1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422" y="3648403"/>
            <a:ext cx="900000" cy="69428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6E8ED29-2637-4773-A456-782ADA7519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351" y="3933604"/>
            <a:ext cx="900000" cy="409088"/>
          </a:xfrm>
          <a:prstGeom prst="rect">
            <a:avLst/>
          </a:prstGeom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D9551063-78BC-4C7A-A30F-525AD3BF7CDC}"/>
              </a:ext>
            </a:extLst>
          </p:cNvPr>
          <p:cNvSpPr/>
          <p:nvPr/>
        </p:nvSpPr>
        <p:spPr>
          <a:xfrm>
            <a:off x="9103807" y="6370655"/>
            <a:ext cx="3088193" cy="4873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EA774203-5581-4B25-B64B-D2527F9847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77" y="6452727"/>
            <a:ext cx="841312" cy="34458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353E6BFD-2266-4ED9-AA5F-FD2378FF5F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40" y="6550208"/>
            <a:ext cx="689854" cy="195509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03FC26C1-FA6D-4FFD-933E-9596213C47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45" y="6452727"/>
            <a:ext cx="794764" cy="344580"/>
          </a:xfrm>
          <a:prstGeom prst="rect">
            <a:avLst/>
          </a:prstGeom>
        </p:spPr>
      </p:pic>
      <p:sp>
        <p:nvSpPr>
          <p:cNvPr id="24" name="Owal 23">
            <a:extLst>
              <a:ext uri="{FF2B5EF4-FFF2-40B4-BE49-F238E27FC236}">
                <a16:creationId xmlns:a16="http://schemas.microsoft.com/office/drawing/2014/main" id="{2C6241E5-ED74-4FF3-AC73-3E3D49136389}"/>
              </a:ext>
            </a:extLst>
          </p:cNvPr>
          <p:cNvSpPr/>
          <p:nvPr/>
        </p:nvSpPr>
        <p:spPr>
          <a:xfrm>
            <a:off x="1978925" y="2598013"/>
            <a:ext cx="268017" cy="268017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CA692ED9-2669-4978-91CB-852916582280}"/>
              </a:ext>
            </a:extLst>
          </p:cNvPr>
          <p:cNvSpPr/>
          <p:nvPr/>
        </p:nvSpPr>
        <p:spPr>
          <a:xfrm>
            <a:off x="9198677" y="3603525"/>
            <a:ext cx="268017" cy="268017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2616C931-53DE-4276-9487-BAD6052B4F3D}"/>
              </a:ext>
            </a:extLst>
          </p:cNvPr>
          <p:cNvSpPr txBox="1"/>
          <p:nvPr/>
        </p:nvSpPr>
        <p:spPr>
          <a:xfrm>
            <a:off x="10316708" y="1769852"/>
            <a:ext cx="1690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B050"/>
                </a:solidFill>
                <a:latin typeface="Bookman Old Style" panose="02050604050505020204" pitchFamily="18" charset="0"/>
              </a:rPr>
              <a:t>PeakForce</a:t>
            </a:r>
            <a:endParaRPr lang="pl-PL" b="1" dirty="0">
              <a:solidFill>
                <a:srgbClr val="00B050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67291536-812D-4D2D-8863-A1090FD072BE}"/>
              </a:ext>
            </a:extLst>
          </p:cNvPr>
          <p:cNvSpPr txBox="1"/>
          <p:nvPr/>
        </p:nvSpPr>
        <p:spPr>
          <a:xfrm>
            <a:off x="469932" y="1769852"/>
            <a:ext cx="1777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B050"/>
                </a:solidFill>
                <a:latin typeface="Bookman Old Style" panose="02050604050505020204" pitchFamily="18" charset="0"/>
              </a:rPr>
              <a:t>PeakForce</a:t>
            </a:r>
            <a:endParaRPr lang="pl-PL" b="1" dirty="0">
              <a:solidFill>
                <a:srgbClr val="00B050"/>
              </a:solidFill>
            </a:endParaRPr>
          </a:p>
        </p:txBody>
      </p:sp>
      <p:cxnSp>
        <p:nvCxnSpPr>
          <p:cNvPr id="31" name="Łącznik prosty ze strzałką 30">
            <a:extLst>
              <a:ext uri="{FF2B5EF4-FFF2-40B4-BE49-F238E27FC236}">
                <a16:creationId xmlns:a16="http://schemas.microsoft.com/office/drawing/2014/main" id="{A83BD78B-9E94-4084-8FE5-DAC0E23CB684}"/>
              </a:ext>
            </a:extLst>
          </p:cNvPr>
          <p:cNvCxnSpPr>
            <a:cxnSpLocks/>
          </p:cNvCxnSpPr>
          <p:nvPr/>
        </p:nvCxnSpPr>
        <p:spPr>
          <a:xfrm>
            <a:off x="1809307" y="2089298"/>
            <a:ext cx="226828" cy="50871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Łącznik prosty ze strzałką 33">
            <a:extLst>
              <a:ext uri="{FF2B5EF4-FFF2-40B4-BE49-F238E27FC236}">
                <a16:creationId xmlns:a16="http://schemas.microsoft.com/office/drawing/2014/main" id="{FA2C6BAF-BD65-4E12-8A3A-71EFB3A5748B}"/>
              </a:ext>
            </a:extLst>
          </p:cNvPr>
          <p:cNvCxnSpPr>
            <a:cxnSpLocks/>
          </p:cNvCxnSpPr>
          <p:nvPr/>
        </p:nvCxnSpPr>
        <p:spPr>
          <a:xfrm flipH="1">
            <a:off x="9397559" y="2089298"/>
            <a:ext cx="985134" cy="151422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6" name="Obraz 25">
            <a:extLst>
              <a:ext uri="{FF2B5EF4-FFF2-40B4-BE49-F238E27FC236}">
                <a16:creationId xmlns:a16="http://schemas.microsoft.com/office/drawing/2014/main" id="{B9FF89AA-0843-4CA8-BFF5-8746C54E8B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035" y="935995"/>
            <a:ext cx="1584000" cy="1194648"/>
          </a:xfrm>
          <a:prstGeom prst="rect">
            <a:avLst/>
          </a:prstGeom>
        </p:spPr>
      </p:pic>
      <p:cxnSp>
        <p:nvCxnSpPr>
          <p:cNvPr id="28" name="Łącznik prosty ze strzałką 27">
            <a:extLst>
              <a:ext uri="{FF2B5EF4-FFF2-40B4-BE49-F238E27FC236}">
                <a16:creationId xmlns:a16="http://schemas.microsoft.com/office/drawing/2014/main" id="{4A7A83D5-3F64-412A-8770-C51CFF489129}"/>
              </a:ext>
            </a:extLst>
          </p:cNvPr>
          <p:cNvCxnSpPr>
            <a:cxnSpLocks/>
          </p:cNvCxnSpPr>
          <p:nvPr/>
        </p:nvCxnSpPr>
        <p:spPr>
          <a:xfrm>
            <a:off x="7000854" y="1566597"/>
            <a:ext cx="61043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7243F696-C164-43B1-AC2A-DD6BE7FAAA07}"/>
              </a:ext>
            </a:extLst>
          </p:cNvPr>
          <p:cNvSpPr txBox="1"/>
          <p:nvPr/>
        </p:nvSpPr>
        <p:spPr>
          <a:xfrm>
            <a:off x="0" y="6642556"/>
            <a:ext cx="1219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pl-PL" sz="800" dirty="0" err="1">
                <a:latin typeface="Bookman Old Style" panose="02050604050505020204" pitchFamily="18" charset="0"/>
              </a:rPr>
              <a:t>Dimension</a:t>
            </a:r>
            <a:r>
              <a:rPr lang="pl-PL" sz="800" dirty="0">
                <a:latin typeface="Bookman Old Style" panose="02050604050505020204" pitchFamily="18" charset="0"/>
              </a:rPr>
              <a:t> Icon </a:t>
            </a:r>
            <a:r>
              <a:rPr lang="pl-PL" sz="800" dirty="0" err="1">
                <a:latin typeface="Bookman Old Style" panose="02050604050505020204" pitchFamily="18" charset="0"/>
              </a:rPr>
              <a:t>Instruction</a:t>
            </a:r>
            <a:r>
              <a:rPr lang="pl-PL" sz="800" dirty="0">
                <a:latin typeface="Bookman Old Style" panose="02050604050505020204" pitchFamily="18" charset="0"/>
              </a:rPr>
              <a:t> Manual 004-1023-000, 2011 </a:t>
            </a:r>
          </a:p>
        </p:txBody>
      </p:sp>
    </p:spTree>
    <p:extLst>
      <p:ext uri="{BB962C8B-B14F-4D97-AF65-F5344CB8AC3E}">
        <p14:creationId xmlns:p14="http://schemas.microsoft.com/office/powerpoint/2010/main" val="639982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345C7706-8C2C-4D0A-8E57-60D842447763}"/>
              </a:ext>
            </a:extLst>
          </p:cNvPr>
          <p:cNvSpPr/>
          <p:nvPr/>
        </p:nvSpPr>
        <p:spPr>
          <a:xfrm>
            <a:off x="9103807" y="6370655"/>
            <a:ext cx="3088193" cy="4873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BE5ED3-F30E-4ABA-83F1-6786428CA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77" y="6452727"/>
            <a:ext cx="841312" cy="3445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DDEB74F-CA93-408D-8493-DE720E9EE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40" y="6550208"/>
            <a:ext cx="689854" cy="1955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6FBF3F9-BF05-4AED-B18C-0C3ABCF6B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45" y="6452727"/>
            <a:ext cx="794764" cy="34458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FF8D015-4D6A-406D-8671-E7FD0D9792B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0" y="2575286"/>
            <a:ext cx="2880000" cy="2880000"/>
          </a:xfrm>
          <a:prstGeom prst="roundRect">
            <a:avLst>
              <a:gd name="adj" fmla="val 8642"/>
            </a:avLst>
          </a:prstGeom>
          <a:effectLst>
            <a:softEdge rad="0"/>
          </a:effectLst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382815DD-EAF7-4B98-BC7F-0DBD95275722}"/>
              </a:ext>
            </a:extLst>
          </p:cNvPr>
          <p:cNvSpPr txBox="1"/>
          <p:nvPr/>
        </p:nvSpPr>
        <p:spPr>
          <a:xfrm>
            <a:off x="4656000" y="5455286"/>
            <a:ext cx="288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Bruker</a:t>
            </a:r>
            <a:r>
              <a:rPr lang="pl-PL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Dimension</a:t>
            </a:r>
            <a:r>
              <a:rPr lang="pl-PL" dirty="0">
                <a:solidFill>
                  <a:srgbClr val="FF0000"/>
                </a:solidFill>
                <a:latin typeface="Bookman Old Style" panose="02050604050505020204" pitchFamily="18" charset="0"/>
              </a:rPr>
              <a:t> Icon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D0A8FF6-8C2B-45FA-9212-61C64263E6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559" y="2575286"/>
            <a:ext cx="2880000" cy="2880000"/>
          </a:xfrm>
          <a:prstGeom prst="roundRect">
            <a:avLst>
              <a:gd name="adj" fmla="val 8872"/>
            </a:avLst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0A336A22-FF2F-4539-A3B7-64CE40FFB094}"/>
              </a:ext>
            </a:extLst>
          </p:cNvPr>
          <p:cNvSpPr txBox="1"/>
          <p:nvPr/>
        </p:nvSpPr>
        <p:spPr>
          <a:xfrm>
            <a:off x="-10324" y="5442986"/>
            <a:ext cx="45584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Digital Instruments </a:t>
            </a:r>
          </a:p>
          <a:p>
            <a:pPr algn="ctr"/>
            <a:r>
              <a:rPr lang="pl-PL" dirty="0" err="1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MultiMode</a:t>
            </a:r>
            <a:r>
              <a:rPr lang="pl-PL" dirty="0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 AFM-2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94C7051E-ECC8-489D-AC7E-A52817300093}"/>
              </a:ext>
            </a:extLst>
          </p:cNvPr>
          <p:cNvSpPr txBox="1"/>
          <p:nvPr/>
        </p:nvSpPr>
        <p:spPr>
          <a:xfrm>
            <a:off x="8547472" y="5479237"/>
            <a:ext cx="2852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Scienta</a:t>
            </a:r>
            <a:r>
              <a:rPr lang="pl-PL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Omicron</a:t>
            </a:r>
            <a:r>
              <a:rPr lang="pl-PL" sz="1800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pl-PL" sz="1800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VT XA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504C8078-DB5B-4C92-81D6-C70E0B0B7A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97" y="2562986"/>
            <a:ext cx="2880000" cy="2880000"/>
          </a:xfrm>
          <a:prstGeom prst="roundRect">
            <a:avLst>
              <a:gd name="adj" fmla="val 12186"/>
            </a:avLst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EFE5772-808F-4D8A-A168-8A1BF12C7C49}"/>
              </a:ext>
            </a:extLst>
          </p:cNvPr>
          <p:cNvSpPr txBox="1"/>
          <p:nvPr/>
        </p:nvSpPr>
        <p:spPr>
          <a:xfrm>
            <a:off x="462219" y="298874"/>
            <a:ext cx="1126756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latin typeface="Bookman Old Style" panose="02050604050505020204" pitchFamily="18" charset="0"/>
              </a:rPr>
              <a:t>Wydział Fizyki Uniwersytetu Warszawskiego</a:t>
            </a:r>
          </a:p>
          <a:p>
            <a:pPr algn="ctr"/>
            <a:endParaRPr lang="pl-PL" dirty="0">
              <a:latin typeface="Bookman Old Style" panose="02050604050505020204" pitchFamily="18" charset="0"/>
            </a:endParaRPr>
          </a:p>
          <a:p>
            <a:pPr algn="ctr"/>
            <a:r>
              <a:rPr lang="pl-PL" dirty="0">
                <a:latin typeface="Bookman Old Style" panose="02050604050505020204" pitchFamily="18" charset="0"/>
              </a:rPr>
              <a:t>Zakład Fizyki Ciała Stałego (ZFCS)</a:t>
            </a:r>
          </a:p>
          <a:p>
            <a:pPr algn="ctr"/>
            <a:endParaRPr lang="pl-PL" dirty="0">
              <a:latin typeface="Bookman Old Style" panose="02050604050505020204" pitchFamily="18" charset="0"/>
            </a:endParaRPr>
          </a:p>
          <a:p>
            <a:pPr algn="ctr"/>
            <a:r>
              <a:rPr lang="pl-PL" dirty="0">
                <a:latin typeface="Bookman Old Style" panose="02050604050505020204" pitchFamily="18" charset="0"/>
              </a:rPr>
              <a:t>Laboratorium Nanotechnologii i Struktur Półprzewodnikowych (</a:t>
            </a:r>
            <a:r>
              <a:rPr lang="pl-PL" dirty="0" err="1">
                <a:latin typeface="Bookman Old Style" panose="02050604050505020204" pitchFamily="18" charset="0"/>
              </a:rPr>
              <a:t>LaNSP</a:t>
            </a:r>
            <a:r>
              <a:rPr lang="pl-PL" dirty="0">
                <a:latin typeface="Bookman Old Style" panose="02050604050505020204" pitchFamily="18" charset="0"/>
              </a:rPr>
              <a:t>)</a:t>
            </a:r>
          </a:p>
          <a:p>
            <a:pPr algn="ctr"/>
            <a:endParaRPr lang="pl-PL" dirty="0">
              <a:latin typeface="Bookman Old Style" panose="02050604050505020204" pitchFamily="18" charset="0"/>
            </a:endParaRPr>
          </a:p>
          <a:p>
            <a:pPr algn="ctr"/>
            <a:r>
              <a:rPr lang="pl-PL" dirty="0">
                <a:latin typeface="Bookman Old Style" panose="02050604050505020204" pitchFamily="18" charset="0"/>
              </a:rPr>
              <a:t>Laboratorium Mikroskopii Sił Atomowych</a:t>
            </a:r>
          </a:p>
        </p:txBody>
      </p:sp>
    </p:spTree>
    <p:extLst>
      <p:ext uri="{BB962C8B-B14F-4D97-AF65-F5344CB8AC3E}">
        <p14:creationId xmlns:p14="http://schemas.microsoft.com/office/powerpoint/2010/main" val="2471092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DDA571D6-E01C-4428-BE2F-51858A1B4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22" y="687600"/>
            <a:ext cx="2573088" cy="191041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2A6B7BC-0086-4535-9BE5-0772B53683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98"/>
          <a:stretch/>
        </p:blipFill>
        <p:spPr>
          <a:xfrm>
            <a:off x="182579" y="2130643"/>
            <a:ext cx="4703320" cy="401500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90FC21C-F7A9-48C1-BCD6-9E703B79EA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98"/>
          <a:stretch/>
        </p:blipFill>
        <p:spPr>
          <a:xfrm>
            <a:off x="182579" y="2130643"/>
            <a:ext cx="4703320" cy="401500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C70EC40B-10F2-4D61-BE76-085B15DFBF4E}"/>
              </a:ext>
            </a:extLst>
          </p:cNvPr>
          <p:cNvSpPr txBox="1"/>
          <p:nvPr/>
        </p:nvSpPr>
        <p:spPr>
          <a:xfrm>
            <a:off x="0" y="90917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latin typeface="Bookman Old Style" panose="02050604050505020204" pitchFamily="18" charset="0"/>
              </a:rPr>
              <a:t>PeakForce</a:t>
            </a:r>
            <a:r>
              <a:rPr lang="en-US" sz="2200" dirty="0">
                <a:latin typeface="Bookman Old Style" panose="02050604050505020204" pitchFamily="18" charset="0"/>
              </a:rPr>
              <a:t> Tapping</a:t>
            </a:r>
            <a:r>
              <a:rPr lang="pl-PL" sz="2000" baseline="30000" dirty="0">
                <a:latin typeface="Bookman Old Style" panose="02050604050505020204" pitchFamily="18" charset="0"/>
              </a:rPr>
              <a:t>TM</a:t>
            </a:r>
            <a:r>
              <a:rPr lang="en-US" sz="2200" dirty="0">
                <a:latin typeface="Bookman Old Style" panose="02050604050505020204" pitchFamily="18" charset="0"/>
              </a:rPr>
              <a:t> </a:t>
            </a:r>
            <a:r>
              <a:rPr lang="pl-PL" sz="2200" dirty="0">
                <a:latin typeface="Bookman Old Style" panose="02050604050505020204" pitchFamily="18" charset="0"/>
              </a:rPr>
              <a:t>(</a:t>
            </a:r>
            <a:r>
              <a:rPr lang="en-US" sz="2200" dirty="0" err="1">
                <a:latin typeface="Bookman Old Style" panose="02050604050505020204" pitchFamily="18" charset="0"/>
              </a:rPr>
              <a:t>ScanAsyst</a:t>
            </a:r>
            <a:r>
              <a:rPr lang="pl-PL" sz="2000" baseline="30000" dirty="0">
                <a:latin typeface="Bookman Old Style" panose="02050604050505020204" pitchFamily="18" charset="0"/>
              </a:rPr>
              <a:t>TM</a:t>
            </a:r>
            <a:r>
              <a:rPr lang="pl-PL" sz="2200" dirty="0">
                <a:latin typeface="Bookman Old Style" panose="02050604050505020204" pitchFamily="18" charset="0"/>
              </a:rPr>
              <a:t>) / </a:t>
            </a:r>
            <a:r>
              <a:rPr lang="pl-PL" sz="2200" dirty="0" err="1">
                <a:latin typeface="Bookman Old Style" panose="02050604050505020204" pitchFamily="18" charset="0"/>
              </a:rPr>
              <a:t>PeakForce</a:t>
            </a:r>
            <a:r>
              <a:rPr lang="pl-PL" sz="2200" dirty="0">
                <a:latin typeface="Bookman Old Style" panose="02050604050505020204" pitchFamily="18" charset="0"/>
              </a:rPr>
              <a:t> </a:t>
            </a:r>
            <a:r>
              <a:rPr lang="pl-PL" sz="2200" dirty="0" err="1">
                <a:latin typeface="Bookman Old Style" panose="02050604050505020204" pitchFamily="18" charset="0"/>
              </a:rPr>
              <a:t>Quantitative</a:t>
            </a:r>
            <a:r>
              <a:rPr lang="pl-PL" sz="2200" dirty="0">
                <a:latin typeface="Bookman Old Style" panose="02050604050505020204" pitchFamily="18" charset="0"/>
              </a:rPr>
              <a:t> </a:t>
            </a:r>
            <a:r>
              <a:rPr lang="pl-PL" sz="2200" dirty="0" err="1">
                <a:latin typeface="Bookman Old Style" panose="02050604050505020204" pitchFamily="18" charset="0"/>
              </a:rPr>
              <a:t>NanoMechanics</a:t>
            </a:r>
            <a:r>
              <a:rPr lang="pl-PL" sz="2000" baseline="30000" dirty="0" err="1">
                <a:latin typeface="Bookman Old Style" panose="02050604050505020204" pitchFamily="18" charset="0"/>
              </a:rPr>
              <a:t>TM</a:t>
            </a:r>
            <a:r>
              <a:rPr lang="pl-PL" sz="2200" dirty="0">
                <a:latin typeface="Bookman Old Style" panose="02050604050505020204" pitchFamily="18" charset="0"/>
              </a:rPr>
              <a:t> (QNM) </a:t>
            </a:r>
          </a:p>
          <a:p>
            <a:pPr algn="ctr"/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FF92811-BDC4-49B3-9022-C0307FB34C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422" y="2348388"/>
            <a:ext cx="5040000" cy="398860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C200BAB-34FF-4263-939D-5C61FF15B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79" y="2705611"/>
            <a:ext cx="900000" cy="37674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6E18179-6193-4A9F-AF88-A4925460D8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422" y="4533059"/>
            <a:ext cx="900000" cy="71111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A69A3894-4F2A-4D0E-BFF2-3CA4A04EAD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367" y="5305800"/>
            <a:ext cx="900000" cy="412047"/>
          </a:xfrm>
          <a:prstGeom prst="snipRoundRect">
            <a:avLst>
              <a:gd name="adj1" fmla="val 50000"/>
              <a:gd name="adj2" fmla="val 0"/>
            </a:avLst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278C834-D942-44BC-A1FB-E178B4E9F1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422" y="3648403"/>
            <a:ext cx="900000" cy="69428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6E8ED29-2637-4773-A456-782ADA7519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351" y="3933604"/>
            <a:ext cx="900000" cy="40908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E852C0C-DF56-4D01-9B4C-A0D7C21164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98"/>
          <a:stretch/>
        </p:blipFill>
        <p:spPr>
          <a:xfrm>
            <a:off x="182579" y="2130643"/>
            <a:ext cx="4703320" cy="4014981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E405E310-0AFC-446D-BFE7-EC8FFAC71B18}"/>
              </a:ext>
            </a:extLst>
          </p:cNvPr>
          <p:cNvSpPr/>
          <p:nvPr/>
        </p:nvSpPr>
        <p:spPr>
          <a:xfrm>
            <a:off x="9103807" y="6370655"/>
            <a:ext cx="3088193" cy="4873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4C3665C5-A630-48D5-977B-13432246E7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77" y="6452727"/>
            <a:ext cx="841312" cy="34458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4B83AF31-16CA-4A41-A3B0-785F615574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40" y="6550208"/>
            <a:ext cx="689854" cy="195509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8B44DA14-CA7F-405D-9D01-603F2096AC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45" y="6452727"/>
            <a:ext cx="794764" cy="344580"/>
          </a:xfrm>
          <a:prstGeom prst="rect">
            <a:avLst/>
          </a:prstGeom>
        </p:spPr>
      </p:pic>
      <p:sp>
        <p:nvSpPr>
          <p:cNvPr id="20" name="Owal 19">
            <a:extLst>
              <a:ext uri="{FF2B5EF4-FFF2-40B4-BE49-F238E27FC236}">
                <a16:creationId xmlns:a16="http://schemas.microsoft.com/office/drawing/2014/main" id="{38F23619-AD6F-4EFE-B737-65B75CF2FF1F}"/>
              </a:ext>
            </a:extLst>
          </p:cNvPr>
          <p:cNvSpPr/>
          <p:nvPr/>
        </p:nvSpPr>
        <p:spPr>
          <a:xfrm>
            <a:off x="9198677" y="3603525"/>
            <a:ext cx="268017" cy="268017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5C7B1C77-22D2-4946-93D3-9D0F7398583F}"/>
              </a:ext>
            </a:extLst>
          </p:cNvPr>
          <p:cNvSpPr txBox="1"/>
          <p:nvPr/>
        </p:nvSpPr>
        <p:spPr>
          <a:xfrm>
            <a:off x="10316708" y="1769852"/>
            <a:ext cx="1690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B050"/>
                </a:solidFill>
                <a:latin typeface="Bookman Old Style" panose="02050604050505020204" pitchFamily="18" charset="0"/>
              </a:rPr>
              <a:t>PeakForce</a:t>
            </a:r>
            <a:endParaRPr lang="pl-PL" b="1" dirty="0">
              <a:solidFill>
                <a:srgbClr val="00B050"/>
              </a:solidFill>
            </a:endParaRP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7BB5952D-A948-42F9-B528-36A98064ED86}"/>
              </a:ext>
            </a:extLst>
          </p:cNvPr>
          <p:cNvCxnSpPr>
            <a:cxnSpLocks/>
          </p:cNvCxnSpPr>
          <p:nvPr/>
        </p:nvCxnSpPr>
        <p:spPr>
          <a:xfrm flipH="1">
            <a:off x="9397559" y="2089298"/>
            <a:ext cx="985134" cy="151422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3" name="Obraz 22">
            <a:extLst>
              <a:ext uri="{FF2B5EF4-FFF2-40B4-BE49-F238E27FC236}">
                <a16:creationId xmlns:a16="http://schemas.microsoft.com/office/drawing/2014/main" id="{B4546FE0-F75C-47FC-A310-656B749B63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035" y="935995"/>
            <a:ext cx="1584000" cy="1194648"/>
          </a:xfrm>
          <a:prstGeom prst="rect">
            <a:avLst/>
          </a:prstGeom>
        </p:spPr>
      </p:pic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id="{21A2667E-0B62-44A7-935E-6AAE48E80EFC}"/>
              </a:ext>
            </a:extLst>
          </p:cNvPr>
          <p:cNvCxnSpPr>
            <a:cxnSpLocks/>
          </p:cNvCxnSpPr>
          <p:nvPr/>
        </p:nvCxnSpPr>
        <p:spPr>
          <a:xfrm>
            <a:off x="7000854" y="1566597"/>
            <a:ext cx="61043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Obraz 2">
            <a:extLst>
              <a:ext uri="{FF2B5EF4-FFF2-40B4-BE49-F238E27FC236}">
                <a16:creationId xmlns:a16="http://schemas.microsoft.com/office/drawing/2014/main" id="{CB26E5F8-8B70-416A-BBD1-F2F88A7AD85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8"/>
          <a:stretch/>
        </p:blipFill>
        <p:spPr>
          <a:xfrm>
            <a:off x="204606" y="2137084"/>
            <a:ext cx="4680000" cy="3987577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F6C43AFB-F8D3-48C4-9F90-D96F4E68EB45}"/>
              </a:ext>
            </a:extLst>
          </p:cNvPr>
          <p:cNvSpPr txBox="1"/>
          <p:nvPr/>
        </p:nvSpPr>
        <p:spPr>
          <a:xfrm>
            <a:off x="0" y="6642556"/>
            <a:ext cx="1219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pl-PL" sz="800" dirty="0" err="1">
                <a:latin typeface="Bookman Old Style" panose="02050604050505020204" pitchFamily="18" charset="0"/>
              </a:rPr>
              <a:t>Dimension</a:t>
            </a:r>
            <a:r>
              <a:rPr lang="pl-PL" sz="800" dirty="0">
                <a:latin typeface="Bookman Old Style" panose="02050604050505020204" pitchFamily="18" charset="0"/>
              </a:rPr>
              <a:t> Icon </a:t>
            </a:r>
            <a:r>
              <a:rPr lang="pl-PL" sz="800" dirty="0" err="1">
                <a:latin typeface="Bookman Old Style" panose="02050604050505020204" pitchFamily="18" charset="0"/>
              </a:rPr>
              <a:t>Instruction</a:t>
            </a:r>
            <a:r>
              <a:rPr lang="pl-PL" sz="800" dirty="0">
                <a:latin typeface="Bookman Old Style" panose="02050604050505020204" pitchFamily="18" charset="0"/>
              </a:rPr>
              <a:t> Manual 004-1023-000, 2011 </a:t>
            </a:r>
          </a:p>
        </p:txBody>
      </p:sp>
    </p:spTree>
    <p:extLst>
      <p:ext uri="{BB962C8B-B14F-4D97-AF65-F5344CB8AC3E}">
        <p14:creationId xmlns:p14="http://schemas.microsoft.com/office/powerpoint/2010/main" val="2037032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5DBC1C13-6DE0-4221-B723-9A7172AD5E56}"/>
              </a:ext>
            </a:extLst>
          </p:cNvPr>
          <p:cNvSpPr txBox="1"/>
          <p:nvPr/>
        </p:nvSpPr>
        <p:spPr>
          <a:xfrm>
            <a:off x="0" y="90917"/>
            <a:ext cx="1219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 err="1">
                <a:latin typeface="Bookman Old Style" panose="02050604050505020204" pitchFamily="18" charset="0"/>
              </a:rPr>
              <a:t>DataCube</a:t>
            </a:r>
            <a:r>
              <a:rPr lang="pl-PL" sz="2400" baseline="30000" dirty="0" err="1">
                <a:latin typeface="Bookman Old Style" panose="02050604050505020204" pitchFamily="18" charset="0"/>
              </a:rPr>
              <a:t>TM</a:t>
            </a:r>
            <a:r>
              <a:rPr lang="pl-PL" sz="2400" dirty="0">
                <a:latin typeface="Bookman Old Style" panose="02050604050505020204" pitchFamily="18" charset="0"/>
              </a:rPr>
              <a:t> </a:t>
            </a:r>
            <a:r>
              <a:rPr lang="pl-PL" sz="2400" dirty="0" err="1">
                <a:latin typeface="Bookman Old Style" panose="02050604050505020204" pitchFamily="18" charset="0"/>
              </a:rPr>
              <a:t>Mode</a:t>
            </a:r>
            <a:r>
              <a:rPr lang="pl-PL" sz="2400" dirty="0">
                <a:latin typeface="Bookman Old Style" panose="02050604050505020204" pitchFamily="18" charset="0"/>
              </a:rPr>
              <a:t> </a:t>
            </a:r>
          </a:p>
          <a:p>
            <a:pPr algn="ctr"/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EBF3904-CDB5-4D5F-A795-AF8650039780}"/>
              </a:ext>
            </a:extLst>
          </p:cNvPr>
          <p:cNvSpPr/>
          <p:nvPr/>
        </p:nvSpPr>
        <p:spPr>
          <a:xfrm>
            <a:off x="9103807" y="6370655"/>
            <a:ext cx="3088193" cy="4873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E5CA23D-24A0-479E-8AA8-F26694A26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77" y="6452727"/>
            <a:ext cx="841312" cy="34458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A71305D-DFC9-4950-B1C6-303680AFD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40" y="6550208"/>
            <a:ext cx="689854" cy="19550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6468A6E-E2B5-46AA-9B80-C319ED7E9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45" y="6452727"/>
            <a:ext cx="794764" cy="3445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B68647C-701B-47FE-A0CA-62D3C92B13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0" r="1176" b="1045"/>
          <a:stretch/>
        </p:blipFill>
        <p:spPr>
          <a:xfrm>
            <a:off x="7986635" y="3569581"/>
            <a:ext cx="3451225" cy="227783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575166AF-4514-4363-B31C-92BCFEED5D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4" t="427" r="1682" b="617"/>
          <a:stretch/>
        </p:blipFill>
        <p:spPr>
          <a:xfrm>
            <a:off x="7965996" y="3699111"/>
            <a:ext cx="3451225" cy="227783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B1BC496-AC02-4C93-A51A-A519FC30FCD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78" t="1590" r="1907" b="8429"/>
          <a:stretch/>
        </p:blipFill>
        <p:spPr>
          <a:xfrm>
            <a:off x="7945360" y="1631016"/>
            <a:ext cx="3492500" cy="2117867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089F9180-DB2F-4C45-A27F-0EA75A96DFA7}"/>
              </a:ext>
            </a:extLst>
          </p:cNvPr>
          <p:cNvSpPr/>
          <p:nvPr/>
        </p:nvSpPr>
        <p:spPr>
          <a:xfrm>
            <a:off x="7895118" y="3649339"/>
            <a:ext cx="286378" cy="995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090F8A7-594D-4543-82E0-88D12AB100EE}"/>
              </a:ext>
            </a:extLst>
          </p:cNvPr>
          <p:cNvSpPr txBox="1"/>
          <p:nvPr/>
        </p:nvSpPr>
        <p:spPr>
          <a:xfrm>
            <a:off x="8787234" y="5984171"/>
            <a:ext cx="180874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Czas [ms]</a:t>
            </a:r>
          </a:p>
          <a:p>
            <a:pPr algn="ctr"/>
            <a:endParaRPr lang="pl-PL" dirty="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23269C7F-D3AE-4741-AA45-E0ECA2F86C20}"/>
              </a:ext>
            </a:extLst>
          </p:cNvPr>
          <p:cNvSpPr txBox="1"/>
          <p:nvPr/>
        </p:nvSpPr>
        <p:spPr>
          <a:xfrm rot="16200000">
            <a:off x="6990462" y="4431499"/>
            <a:ext cx="180874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Natężenie prądu [</a:t>
            </a:r>
            <a:r>
              <a:rPr lang="pl-PL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nA</a:t>
            </a: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]</a:t>
            </a:r>
          </a:p>
          <a:p>
            <a:pPr algn="ctr"/>
            <a:endParaRPr lang="pl-PL" dirty="0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B904D85E-ECA2-4513-A758-CD36E5334099}"/>
              </a:ext>
            </a:extLst>
          </p:cNvPr>
          <p:cNvSpPr txBox="1"/>
          <p:nvPr/>
        </p:nvSpPr>
        <p:spPr>
          <a:xfrm rot="16200000">
            <a:off x="6666817" y="2320617"/>
            <a:ext cx="24566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Przemieszczenie </a:t>
            </a:r>
          </a:p>
          <a:p>
            <a:pPr algn="ctr"/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skanera [</a:t>
            </a:r>
            <a:r>
              <a:rPr lang="pl-PL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nm</a:t>
            </a: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]</a:t>
            </a:r>
          </a:p>
          <a:p>
            <a:pPr algn="ctr"/>
            <a:endParaRPr lang="pl-PL" dirty="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344A56E6-E81C-498A-BC6E-C504170893A7}"/>
              </a:ext>
            </a:extLst>
          </p:cNvPr>
          <p:cNvSpPr/>
          <p:nvPr/>
        </p:nvSpPr>
        <p:spPr>
          <a:xfrm>
            <a:off x="7858261" y="3568099"/>
            <a:ext cx="313574" cy="22072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BB1B8DAA-9E2E-4476-B53A-EE7761851D83}"/>
              </a:ext>
            </a:extLst>
          </p:cNvPr>
          <p:cNvSpPr txBox="1"/>
          <p:nvPr/>
        </p:nvSpPr>
        <p:spPr>
          <a:xfrm>
            <a:off x="-1292911" y="582898"/>
            <a:ext cx="61020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latin typeface="Bookman Old Style" panose="02050604050505020204" pitchFamily="18" charset="0"/>
              </a:rPr>
              <a:t>PeakForce</a:t>
            </a:r>
            <a:r>
              <a:rPr lang="en-US" sz="1800" dirty="0">
                <a:latin typeface="Bookman Old Style" panose="02050604050505020204" pitchFamily="18" charset="0"/>
              </a:rPr>
              <a:t> Tapping</a:t>
            </a:r>
            <a:r>
              <a:rPr lang="pl-PL" sz="1800" baseline="30000" dirty="0">
                <a:latin typeface="Bookman Old Style" panose="02050604050505020204" pitchFamily="18" charset="0"/>
              </a:rPr>
              <a:t>TM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endParaRPr lang="pl-PL" sz="1800" dirty="0">
              <a:latin typeface="Bookman Old Style" panose="02050604050505020204" pitchFamily="18" charset="0"/>
            </a:endParaRPr>
          </a:p>
          <a:p>
            <a:pPr algn="ctr"/>
            <a:r>
              <a:rPr lang="pl-PL" sz="1800" dirty="0">
                <a:latin typeface="Bookman Old Style" panose="02050604050505020204" pitchFamily="18" charset="0"/>
              </a:rPr>
              <a:t>(</a:t>
            </a:r>
            <a:r>
              <a:rPr lang="en-US" sz="1800" dirty="0" err="1">
                <a:latin typeface="Bookman Old Style" panose="02050604050505020204" pitchFamily="18" charset="0"/>
              </a:rPr>
              <a:t>ScanAsyst</a:t>
            </a:r>
            <a:r>
              <a:rPr lang="pl-PL" sz="1800" baseline="30000" dirty="0">
                <a:latin typeface="Bookman Old Style" panose="02050604050505020204" pitchFamily="18" charset="0"/>
              </a:rPr>
              <a:t>TM</a:t>
            </a:r>
            <a:r>
              <a:rPr lang="pl-PL" sz="1800" dirty="0">
                <a:latin typeface="Bookman Old Style" panose="02050604050505020204" pitchFamily="18" charset="0"/>
              </a:rPr>
              <a:t>)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5940F52-962D-44D3-912E-7E1DE663AFB5}"/>
              </a:ext>
            </a:extLst>
          </p:cNvPr>
          <p:cNvSpPr txBox="1"/>
          <p:nvPr/>
        </p:nvSpPr>
        <p:spPr>
          <a:xfrm>
            <a:off x="3415597" y="596830"/>
            <a:ext cx="6102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dirty="0" err="1">
                <a:latin typeface="Bookman Old Style" panose="02050604050505020204" pitchFamily="18" charset="0"/>
              </a:rPr>
              <a:t>PeakForce</a:t>
            </a:r>
            <a:r>
              <a:rPr lang="pl-PL" sz="1800" dirty="0">
                <a:latin typeface="Bookman Old Style" panose="02050604050505020204" pitchFamily="18" charset="0"/>
              </a:rPr>
              <a:t> </a:t>
            </a:r>
            <a:r>
              <a:rPr lang="pl-PL" sz="1800" dirty="0" err="1">
                <a:latin typeface="Bookman Old Style" panose="02050604050505020204" pitchFamily="18" charset="0"/>
              </a:rPr>
              <a:t>Quantitative</a:t>
            </a:r>
            <a:r>
              <a:rPr lang="pl-PL" sz="1800" dirty="0">
                <a:latin typeface="Bookman Old Style" panose="02050604050505020204" pitchFamily="18" charset="0"/>
              </a:rPr>
              <a:t> </a:t>
            </a:r>
            <a:r>
              <a:rPr lang="pl-PL" sz="1800" dirty="0" err="1">
                <a:latin typeface="Bookman Old Style" panose="02050604050505020204" pitchFamily="18" charset="0"/>
              </a:rPr>
              <a:t>NanoMechanics</a:t>
            </a:r>
            <a:r>
              <a:rPr lang="pl-PL" sz="1800" baseline="30000" dirty="0" err="1">
                <a:latin typeface="Bookman Old Style" panose="02050604050505020204" pitchFamily="18" charset="0"/>
              </a:rPr>
              <a:t>TM</a:t>
            </a:r>
            <a:r>
              <a:rPr lang="pl-PL" sz="1800" dirty="0">
                <a:latin typeface="Bookman Old Style" panose="02050604050505020204" pitchFamily="18" charset="0"/>
              </a:rPr>
              <a:t> (QNM) 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3CC69277-DE62-452E-8F36-719D6794BDDB}"/>
              </a:ext>
            </a:extLst>
          </p:cNvPr>
          <p:cNvSpPr txBox="1"/>
          <p:nvPr/>
        </p:nvSpPr>
        <p:spPr>
          <a:xfrm>
            <a:off x="7618235" y="581309"/>
            <a:ext cx="6102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latin typeface="Bookman Old Style" panose="02050604050505020204" pitchFamily="18" charset="0"/>
              </a:rPr>
              <a:t>PeakForce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pl-PL" sz="1800" dirty="0">
                <a:latin typeface="Bookman Old Style" panose="02050604050505020204" pitchFamily="18" charset="0"/>
              </a:rPr>
              <a:t>TUNA</a:t>
            </a:r>
            <a:r>
              <a:rPr lang="pl-PL" sz="1800" baseline="30000" dirty="0">
                <a:latin typeface="Bookman Old Style" panose="02050604050505020204" pitchFamily="18" charset="0"/>
              </a:rPr>
              <a:t>TM</a:t>
            </a:r>
            <a:endParaRPr lang="pl-PL" sz="1800" dirty="0">
              <a:latin typeface="Bookman Old Style" panose="02050604050505020204" pitchFamily="18" charset="0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D23A236D-B1C6-4BDD-82F8-B4183C21F9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070" y="1679766"/>
            <a:ext cx="1364124" cy="1012806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70044D24-1A1C-4AC5-9000-E5C944C710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744" y="2889532"/>
            <a:ext cx="3446394" cy="2727444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3C0282D5-F0EE-4C6E-9480-1C25714973E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98"/>
          <a:stretch/>
        </p:blipFill>
        <p:spPr>
          <a:xfrm>
            <a:off x="217267" y="2728357"/>
            <a:ext cx="3129865" cy="2671804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77B9B40B-B9A9-4E24-BBC0-193A823AED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12" y="1784794"/>
            <a:ext cx="1064376" cy="802749"/>
          </a:xfrm>
          <a:prstGeom prst="rect">
            <a:avLst/>
          </a:prstGeom>
        </p:spPr>
      </p:pic>
      <p:cxnSp>
        <p:nvCxnSpPr>
          <p:cNvPr id="43" name="Łącznik prosty ze strzałką 42">
            <a:extLst>
              <a:ext uri="{FF2B5EF4-FFF2-40B4-BE49-F238E27FC236}">
                <a16:creationId xmlns:a16="http://schemas.microsoft.com/office/drawing/2014/main" id="{00B29B7A-9155-40FB-9E08-74C3C5D9B8D9}"/>
              </a:ext>
            </a:extLst>
          </p:cNvPr>
          <p:cNvCxnSpPr>
            <a:cxnSpLocks/>
          </p:cNvCxnSpPr>
          <p:nvPr/>
        </p:nvCxnSpPr>
        <p:spPr>
          <a:xfrm>
            <a:off x="4029194" y="2131913"/>
            <a:ext cx="2962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" name="Obraz 44">
            <a:extLst>
              <a:ext uri="{FF2B5EF4-FFF2-40B4-BE49-F238E27FC236}">
                <a16:creationId xmlns:a16="http://schemas.microsoft.com/office/drawing/2014/main" id="{2B162D69-0DFE-4A71-BB50-E5312307DCF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8"/>
          <a:stretch/>
        </p:blipFill>
        <p:spPr>
          <a:xfrm>
            <a:off x="184639" y="2731566"/>
            <a:ext cx="3132000" cy="2668595"/>
          </a:xfrm>
          <a:prstGeom prst="rect">
            <a:avLst/>
          </a:prstGeom>
        </p:spPr>
      </p:pic>
      <p:sp>
        <p:nvSpPr>
          <p:cNvPr id="46" name="Owal 45">
            <a:extLst>
              <a:ext uri="{FF2B5EF4-FFF2-40B4-BE49-F238E27FC236}">
                <a16:creationId xmlns:a16="http://schemas.microsoft.com/office/drawing/2014/main" id="{308DD3CB-CE91-4D77-9FF4-77CA372B76C7}"/>
              </a:ext>
            </a:extLst>
          </p:cNvPr>
          <p:cNvSpPr/>
          <p:nvPr/>
        </p:nvSpPr>
        <p:spPr>
          <a:xfrm>
            <a:off x="5267471" y="3699111"/>
            <a:ext cx="268017" cy="268017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F7701B2A-7F03-44A0-B6E7-84A242153D66}"/>
              </a:ext>
            </a:extLst>
          </p:cNvPr>
          <p:cNvSpPr txBox="1"/>
          <p:nvPr/>
        </p:nvSpPr>
        <p:spPr>
          <a:xfrm>
            <a:off x="5936952" y="2373838"/>
            <a:ext cx="1690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B050"/>
                </a:solidFill>
                <a:latin typeface="Bookman Old Style" panose="02050604050505020204" pitchFamily="18" charset="0"/>
              </a:rPr>
              <a:t>PeakForce</a:t>
            </a:r>
            <a:endParaRPr lang="pl-PL" b="1" dirty="0">
              <a:solidFill>
                <a:srgbClr val="00B050"/>
              </a:solidFill>
            </a:endParaRPr>
          </a:p>
        </p:txBody>
      </p:sp>
      <p:cxnSp>
        <p:nvCxnSpPr>
          <p:cNvPr id="48" name="Łącznik prosty ze strzałką 47">
            <a:extLst>
              <a:ext uri="{FF2B5EF4-FFF2-40B4-BE49-F238E27FC236}">
                <a16:creationId xmlns:a16="http://schemas.microsoft.com/office/drawing/2014/main" id="{64402687-1523-428B-88FA-D56DFAF57F43}"/>
              </a:ext>
            </a:extLst>
          </p:cNvPr>
          <p:cNvCxnSpPr>
            <a:cxnSpLocks/>
          </p:cNvCxnSpPr>
          <p:nvPr/>
        </p:nvCxnSpPr>
        <p:spPr>
          <a:xfrm flipH="1">
            <a:off x="5466353" y="2692572"/>
            <a:ext cx="611739" cy="100653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3237473B-887B-48E9-906B-5842DA769D8B}"/>
              </a:ext>
            </a:extLst>
          </p:cNvPr>
          <p:cNvSpPr txBox="1"/>
          <p:nvPr/>
        </p:nvSpPr>
        <p:spPr>
          <a:xfrm>
            <a:off x="0" y="6642556"/>
            <a:ext cx="1219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pl-PL" sz="800" dirty="0" err="1">
                <a:latin typeface="Bookman Old Style" panose="02050604050505020204" pitchFamily="18" charset="0"/>
              </a:rPr>
              <a:t>Dimension</a:t>
            </a:r>
            <a:r>
              <a:rPr lang="pl-PL" sz="800" dirty="0">
                <a:latin typeface="Bookman Old Style" panose="02050604050505020204" pitchFamily="18" charset="0"/>
              </a:rPr>
              <a:t> Icon </a:t>
            </a:r>
            <a:r>
              <a:rPr lang="pl-PL" sz="800" dirty="0" err="1">
                <a:latin typeface="Bookman Old Style" panose="02050604050505020204" pitchFamily="18" charset="0"/>
              </a:rPr>
              <a:t>Instruction</a:t>
            </a:r>
            <a:r>
              <a:rPr lang="pl-PL" sz="800" dirty="0">
                <a:latin typeface="Bookman Old Style" panose="02050604050505020204" pitchFamily="18" charset="0"/>
              </a:rPr>
              <a:t> Manual 004-1023-000, 2011 </a:t>
            </a:r>
          </a:p>
        </p:txBody>
      </p:sp>
    </p:spTree>
    <p:extLst>
      <p:ext uri="{BB962C8B-B14F-4D97-AF65-F5344CB8AC3E}">
        <p14:creationId xmlns:p14="http://schemas.microsoft.com/office/powerpoint/2010/main" val="3512874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rostokąt: zaokrąglone rogi 56">
            <a:extLst>
              <a:ext uri="{FF2B5EF4-FFF2-40B4-BE49-F238E27FC236}">
                <a16:creationId xmlns:a16="http://schemas.microsoft.com/office/drawing/2014/main" id="{27521102-B64D-42B8-B1A6-D84F2839460F}"/>
              </a:ext>
            </a:extLst>
          </p:cNvPr>
          <p:cNvSpPr/>
          <p:nvPr/>
        </p:nvSpPr>
        <p:spPr>
          <a:xfrm>
            <a:off x="10301115" y="1083569"/>
            <a:ext cx="1646809" cy="525687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6" name="Prostokąt: zaokrąglone rogi 55">
            <a:extLst>
              <a:ext uri="{FF2B5EF4-FFF2-40B4-BE49-F238E27FC236}">
                <a16:creationId xmlns:a16="http://schemas.microsoft.com/office/drawing/2014/main" id="{07B17DE1-CFF6-4950-AD50-7E76FEC77A9C}"/>
              </a:ext>
            </a:extLst>
          </p:cNvPr>
          <p:cNvSpPr/>
          <p:nvPr/>
        </p:nvSpPr>
        <p:spPr>
          <a:xfrm>
            <a:off x="7459232" y="989487"/>
            <a:ext cx="1646809" cy="17016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5" name="Prostokąt: zaokrąglone rogi 54">
            <a:extLst>
              <a:ext uri="{FF2B5EF4-FFF2-40B4-BE49-F238E27FC236}">
                <a16:creationId xmlns:a16="http://schemas.microsoft.com/office/drawing/2014/main" id="{94C6C11D-05E1-43A4-95A6-C0AA3889DEF5}"/>
              </a:ext>
            </a:extLst>
          </p:cNvPr>
          <p:cNvSpPr/>
          <p:nvPr/>
        </p:nvSpPr>
        <p:spPr>
          <a:xfrm>
            <a:off x="4552068" y="1083569"/>
            <a:ext cx="1646809" cy="5256875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EBF3904-CDB5-4D5F-A795-AF8650039780}"/>
              </a:ext>
            </a:extLst>
          </p:cNvPr>
          <p:cNvSpPr/>
          <p:nvPr/>
        </p:nvSpPr>
        <p:spPr>
          <a:xfrm>
            <a:off x="9103807" y="6370655"/>
            <a:ext cx="3088193" cy="4873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E5CA23D-24A0-479E-8AA8-F26694A26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77" y="6452727"/>
            <a:ext cx="841312" cy="34458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A71305D-DFC9-4950-B1C6-303680AFD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40" y="6550208"/>
            <a:ext cx="689854" cy="19550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6468A6E-E2B5-46AA-9B80-C319ED7E9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45" y="6452727"/>
            <a:ext cx="794764" cy="34458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725C1DC-0493-4C12-B91E-B2F476AD9D04}"/>
              </a:ext>
            </a:extLst>
          </p:cNvPr>
          <p:cNvSpPr txBox="1"/>
          <p:nvPr/>
        </p:nvSpPr>
        <p:spPr>
          <a:xfrm>
            <a:off x="-1292911" y="582898"/>
            <a:ext cx="61020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latin typeface="Bookman Old Style" panose="02050604050505020204" pitchFamily="18" charset="0"/>
              </a:rPr>
              <a:t>PeakForce</a:t>
            </a:r>
            <a:r>
              <a:rPr lang="en-US" sz="1800" dirty="0">
                <a:latin typeface="Bookman Old Style" panose="02050604050505020204" pitchFamily="18" charset="0"/>
              </a:rPr>
              <a:t> Tapping</a:t>
            </a:r>
            <a:r>
              <a:rPr lang="pl-PL" sz="1800" baseline="30000" dirty="0">
                <a:latin typeface="Bookman Old Style" panose="02050604050505020204" pitchFamily="18" charset="0"/>
              </a:rPr>
              <a:t>TM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endParaRPr lang="pl-PL" sz="1800" dirty="0">
              <a:latin typeface="Bookman Old Style" panose="02050604050505020204" pitchFamily="18" charset="0"/>
            </a:endParaRPr>
          </a:p>
          <a:p>
            <a:pPr algn="ctr"/>
            <a:r>
              <a:rPr lang="pl-PL" sz="1800" dirty="0">
                <a:latin typeface="Bookman Old Style" panose="02050604050505020204" pitchFamily="18" charset="0"/>
              </a:rPr>
              <a:t>(</a:t>
            </a:r>
            <a:r>
              <a:rPr lang="en-US" sz="1800" dirty="0" err="1">
                <a:latin typeface="Bookman Old Style" panose="02050604050505020204" pitchFamily="18" charset="0"/>
              </a:rPr>
              <a:t>ScanAsyst</a:t>
            </a:r>
            <a:r>
              <a:rPr lang="pl-PL" sz="1800" baseline="30000" dirty="0">
                <a:latin typeface="Bookman Old Style" panose="02050604050505020204" pitchFamily="18" charset="0"/>
              </a:rPr>
              <a:t>TM</a:t>
            </a:r>
            <a:r>
              <a:rPr lang="pl-PL" sz="1800" dirty="0">
                <a:latin typeface="Bookman Old Style" panose="02050604050505020204" pitchFamily="18" charset="0"/>
              </a:rPr>
              <a:t>)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F74682F-CA5E-42D9-BF4E-78AC4F8EBD2E}"/>
              </a:ext>
            </a:extLst>
          </p:cNvPr>
          <p:cNvSpPr txBox="1"/>
          <p:nvPr/>
        </p:nvSpPr>
        <p:spPr>
          <a:xfrm>
            <a:off x="3415597" y="596830"/>
            <a:ext cx="6102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dirty="0" err="1">
                <a:latin typeface="Bookman Old Style" panose="02050604050505020204" pitchFamily="18" charset="0"/>
              </a:rPr>
              <a:t>PeakForce</a:t>
            </a:r>
            <a:r>
              <a:rPr lang="pl-PL" sz="1800" dirty="0">
                <a:latin typeface="Bookman Old Style" panose="02050604050505020204" pitchFamily="18" charset="0"/>
              </a:rPr>
              <a:t> </a:t>
            </a:r>
            <a:r>
              <a:rPr lang="pl-PL" sz="1800" dirty="0" err="1">
                <a:latin typeface="Bookman Old Style" panose="02050604050505020204" pitchFamily="18" charset="0"/>
              </a:rPr>
              <a:t>Quantitative</a:t>
            </a:r>
            <a:r>
              <a:rPr lang="pl-PL" sz="1800" dirty="0">
                <a:latin typeface="Bookman Old Style" panose="02050604050505020204" pitchFamily="18" charset="0"/>
              </a:rPr>
              <a:t> </a:t>
            </a:r>
            <a:r>
              <a:rPr lang="pl-PL" sz="1800" dirty="0" err="1">
                <a:latin typeface="Bookman Old Style" panose="02050604050505020204" pitchFamily="18" charset="0"/>
              </a:rPr>
              <a:t>NanoMechanics</a:t>
            </a:r>
            <a:r>
              <a:rPr lang="pl-PL" sz="1800" baseline="30000" dirty="0" err="1">
                <a:latin typeface="Bookman Old Style" panose="02050604050505020204" pitchFamily="18" charset="0"/>
              </a:rPr>
              <a:t>TM</a:t>
            </a:r>
            <a:r>
              <a:rPr lang="pl-PL" sz="1800" dirty="0">
                <a:latin typeface="Bookman Old Style" panose="02050604050505020204" pitchFamily="18" charset="0"/>
              </a:rPr>
              <a:t> (QNM) 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E006628D-D168-4D61-8AA5-641E3F0374EE}"/>
              </a:ext>
            </a:extLst>
          </p:cNvPr>
          <p:cNvSpPr txBox="1"/>
          <p:nvPr/>
        </p:nvSpPr>
        <p:spPr>
          <a:xfrm>
            <a:off x="7618235" y="581309"/>
            <a:ext cx="6102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latin typeface="Bookman Old Style" panose="02050604050505020204" pitchFamily="18" charset="0"/>
              </a:rPr>
              <a:t>PeakForce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pl-PL" sz="1800" dirty="0">
                <a:latin typeface="Bookman Old Style" panose="02050604050505020204" pitchFamily="18" charset="0"/>
              </a:rPr>
              <a:t>TUNA</a:t>
            </a:r>
            <a:r>
              <a:rPr lang="pl-PL" sz="1800" baseline="30000" dirty="0">
                <a:latin typeface="Bookman Old Style" panose="02050604050505020204" pitchFamily="18" charset="0"/>
              </a:rPr>
              <a:t>TM</a:t>
            </a:r>
            <a:endParaRPr lang="pl-PL" sz="1800" dirty="0">
              <a:latin typeface="Bookman Old Style" panose="02050604050505020204" pitchFamily="18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D8958A8-4272-4E5E-AAC3-93861A18178E}"/>
              </a:ext>
            </a:extLst>
          </p:cNvPr>
          <p:cNvSpPr txBox="1"/>
          <p:nvPr/>
        </p:nvSpPr>
        <p:spPr>
          <a:xfrm>
            <a:off x="0" y="90917"/>
            <a:ext cx="1219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 err="1">
                <a:latin typeface="Bookman Old Style" panose="02050604050505020204" pitchFamily="18" charset="0"/>
              </a:rPr>
              <a:t>DataCube</a:t>
            </a:r>
            <a:r>
              <a:rPr lang="pl-PL" sz="2400" baseline="30000" dirty="0" err="1">
                <a:latin typeface="Bookman Old Style" panose="02050604050505020204" pitchFamily="18" charset="0"/>
              </a:rPr>
              <a:t>TM</a:t>
            </a:r>
            <a:r>
              <a:rPr lang="pl-PL" sz="2400" dirty="0">
                <a:latin typeface="Bookman Old Style" panose="02050604050505020204" pitchFamily="18" charset="0"/>
              </a:rPr>
              <a:t> </a:t>
            </a:r>
            <a:r>
              <a:rPr lang="pl-PL" sz="2400" dirty="0" err="1">
                <a:latin typeface="Bookman Old Style" panose="02050604050505020204" pitchFamily="18" charset="0"/>
              </a:rPr>
              <a:t>Mode</a:t>
            </a:r>
            <a:r>
              <a:rPr lang="pl-PL" sz="2400" dirty="0">
                <a:latin typeface="Bookman Old Style" panose="02050604050505020204" pitchFamily="18" charset="0"/>
              </a:rPr>
              <a:t> </a:t>
            </a:r>
          </a:p>
          <a:p>
            <a:pPr algn="ctr"/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D9597B2-9F1D-43C9-80CB-FDB3B0C2E4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" t="665" r="1133" b="1789"/>
          <a:stretch/>
        </p:blipFill>
        <p:spPr>
          <a:xfrm>
            <a:off x="6466645" y="2781299"/>
            <a:ext cx="3325055" cy="2156461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93F13349-EE07-4BED-A9B3-2E3559B8A2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026" y="1254533"/>
            <a:ext cx="1440000" cy="1440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8D151326-F877-40B0-B9BC-4D7789E37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026" y="3010029"/>
            <a:ext cx="1440000" cy="1440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CEFC5440-98E2-4073-8630-4B9ED3A07A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026" y="4772119"/>
            <a:ext cx="1440000" cy="1440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C3F41DA1-3AE5-46C3-A224-9C63B1BF42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303" y="1116603"/>
            <a:ext cx="1440000" cy="1440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5F263C7F-3790-47DD-91EA-7A29AF96FC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872" y="4772119"/>
            <a:ext cx="1440000" cy="1440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67B72215-86BF-4454-8AD2-FB45E2CAE4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872" y="1248344"/>
            <a:ext cx="1440000" cy="1440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3962F068-BA84-4EFF-8B64-48796666B0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872" y="3010029"/>
            <a:ext cx="1440000" cy="1440000"/>
          </a:xfrm>
          <a:prstGeom prst="rect">
            <a:avLst/>
          </a:prstGeom>
        </p:spPr>
      </p:pic>
      <p:sp>
        <p:nvSpPr>
          <p:cNvPr id="34" name="pole tekstowe 33">
            <a:extLst>
              <a:ext uri="{FF2B5EF4-FFF2-40B4-BE49-F238E27FC236}">
                <a16:creationId xmlns:a16="http://schemas.microsoft.com/office/drawing/2014/main" id="{00DD2A14-AC07-4E97-95D8-BD2716DE3862}"/>
              </a:ext>
            </a:extLst>
          </p:cNvPr>
          <p:cNvSpPr txBox="1"/>
          <p:nvPr/>
        </p:nvSpPr>
        <p:spPr>
          <a:xfrm rot="16200000">
            <a:off x="5596376" y="3545255"/>
            <a:ext cx="180874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Natężenie prądu [</a:t>
            </a:r>
            <a:r>
              <a:rPr lang="pl-PL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nA</a:t>
            </a: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]</a:t>
            </a:r>
          </a:p>
          <a:p>
            <a:pPr algn="ctr"/>
            <a:endParaRPr lang="pl-PL" dirty="0"/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EDADDE92-ABDC-4818-8F73-4E266EA8B620}"/>
              </a:ext>
            </a:extLst>
          </p:cNvPr>
          <p:cNvSpPr txBox="1"/>
          <p:nvPr/>
        </p:nvSpPr>
        <p:spPr>
          <a:xfrm>
            <a:off x="7389930" y="4948185"/>
            <a:ext cx="180874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Napięcie prądu [V]</a:t>
            </a:r>
          </a:p>
          <a:p>
            <a:pPr algn="ctr"/>
            <a:endParaRPr lang="pl-PL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73E2813A-9762-48B6-AAE8-DA22C90000C1}"/>
              </a:ext>
            </a:extLst>
          </p:cNvPr>
          <p:cNvSpPr txBox="1"/>
          <p:nvPr/>
        </p:nvSpPr>
        <p:spPr>
          <a:xfrm>
            <a:off x="5448291" y="2494078"/>
            <a:ext cx="822363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5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-1,5 V</a:t>
            </a:r>
          </a:p>
          <a:p>
            <a:pPr algn="ctr"/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77D116E8-0CA8-44C4-A2AB-3018934AC693}"/>
              </a:ext>
            </a:extLst>
          </p:cNvPr>
          <p:cNvSpPr txBox="1"/>
          <p:nvPr/>
        </p:nvSpPr>
        <p:spPr>
          <a:xfrm>
            <a:off x="5439562" y="4241204"/>
            <a:ext cx="822363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5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-1,0 V</a:t>
            </a:r>
          </a:p>
          <a:p>
            <a:pPr algn="ctr"/>
            <a:endParaRPr lang="pl-PL" dirty="0"/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3F1FEBA7-FD7F-4784-AC05-44798D1A38E0}"/>
              </a:ext>
            </a:extLst>
          </p:cNvPr>
          <p:cNvSpPr txBox="1"/>
          <p:nvPr/>
        </p:nvSpPr>
        <p:spPr>
          <a:xfrm>
            <a:off x="5439561" y="5988330"/>
            <a:ext cx="822363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5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-0,5 V</a:t>
            </a:r>
          </a:p>
          <a:p>
            <a:pPr algn="ctr"/>
            <a:endParaRPr lang="pl-PL" dirty="0"/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D8B7D9EF-2DDD-40FB-BC57-2CA983EBBFB2}"/>
              </a:ext>
            </a:extLst>
          </p:cNvPr>
          <p:cNvSpPr txBox="1"/>
          <p:nvPr/>
        </p:nvSpPr>
        <p:spPr>
          <a:xfrm>
            <a:off x="8387931" y="2494077"/>
            <a:ext cx="822363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5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0,0 V</a:t>
            </a:r>
          </a:p>
          <a:p>
            <a:pPr algn="ctr"/>
            <a:endParaRPr lang="pl-PL" dirty="0"/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8F79CC1C-976B-4BB4-802E-CF84512BBB80}"/>
              </a:ext>
            </a:extLst>
          </p:cNvPr>
          <p:cNvSpPr txBox="1"/>
          <p:nvPr/>
        </p:nvSpPr>
        <p:spPr>
          <a:xfrm>
            <a:off x="11170716" y="2479114"/>
            <a:ext cx="822363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5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+1,5 V</a:t>
            </a:r>
          </a:p>
          <a:p>
            <a:pPr algn="ctr"/>
            <a:endParaRPr lang="pl-PL" dirty="0"/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E54285F7-CBCB-4EB6-8303-AE2D45FD90DC}"/>
              </a:ext>
            </a:extLst>
          </p:cNvPr>
          <p:cNvSpPr txBox="1"/>
          <p:nvPr/>
        </p:nvSpPr>
        <p:spPr>
          <a:xfrm>
            <a:off x="5591962" y="4393604"/>
            <a:ext cx="822363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5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-1,0 V</a:t>
            </a:r>
          </a:p>
          <a:p>
            <a:pPr algn="ctr"/>
            <a:endParaRPr lang="pl-PL" dirty="0"/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D9DC59B1-CF0B-437C-B20F-0FBE91231277}"/>
              </a:ext>
            </a:extLst>
          </p:cNvPr>
          <p:cNvSpPr txBox="1"/>
          <p:nvPr/>
        </p:nvSpPr>
        <p:spPr>
          <a:xfrm>
            <a:off x="11170715" y="4241526"/>
            <a:ext cx="822363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5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+1,0 V</a:t>
            </a:r>
          </a:p>
          <a:p>
            <a:pPr algn="ctr"/>
            <a:endParaRPr lang="pl-PL" dirty="0"/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3623CC3E-AFE7-451A-8105-9E006541EAE8}"/>
              </a:ext>
            </a:extLst>
          </p:cNvPr>
          <p:cNvSpPr txBox="1"/>
          <p:nvPr/>
        </p:nvSpPr>
        <p:spPr>
          <a:xfrm>
            <a:off x="11170715" y="5988330"/>
            <a:ext cx="822363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5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+0,5 V</a:t>
            </a:r>
          </a:p>
          <a:p>
            <a:pPr algn="ctr"/>
            <a:endParaRPr lang="pl-PL" dirty="0"/>
          </a:p>
        </p:txBody>
      </p:sp>
      <p:cxnSp>
        <p:nvCxnSpPr>
          <p:cNvPr id="45" name="Łącznik prosty 44">
            <a:extLst>
              <a:ext uri="{FF2B5EF4-FFF2-40B4-BE49-F238E27FC236}">
                <a16:creationId xmlns:a16="http://schemas.microsoft.com/office/drawing/2014/main" id="{BBEC43AB-6E15-49D4-AFCB-361020563CE0}"/>
              </a:ext>
            </a:extLst>
          </p:cNvPr>
          <p:cNvCxnSpPr>
            <a:cxnSpLocks/>
          </p:cNvCxnSpPr>
          <p:nvPr/>
        </p:nvCxnSpPr>
        <p:spPr>
          <a:xfrm>
            <a:off x="6740569" y="2859661"/>
            <a:ext cx="0" cy="1925186"/>
          </a:xfrm>
          <a:prstGeom prst="line">
            <a:avLst/>
          </a:prstGeom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Łącznik prosty 47">
            <a:extLst>
              <a:ext uri="{FF2B5EF4-FFF2-40B4-BE49-F238E27FC236}">
                <a16:creationId xmlns:a16="http://schemas.microsoft.com/office/drawing/2014/main" id="{FE0F0E9A-53A7-4D74-ADC2-D3A7DEB70B5F}"/>
              </a:ext>
            </a:extLst>
          </p:cNvPr>
          <p:cNvCxnSpPr>
            <a:cxnSpLocks/>
          </p:cNvCxnSpPr>
          <p:nvPr/>
        </p:nvCxnSpPr>
        <p:spPr>
          <a:xfrm>
            <a:off x="7233791" y="2859661"/>
            <a:ext cx="0" cy="1925186"/>
          </a:xfrm>
          <a:prstGeom prst="line">
            <a:avLst/>
          </a:prstGeom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Łącznik prosty 48">
            <a:extLst>
              <a:ext uri="{FF2B5EF4-FFF2-40B4-BE49-F238E27FC236}">
                <a16:creationId xmlns:a16="http://schemas.microsoft.com/office/drawing/2014/main" id="{B54E9DE3-A9C9-4662-AFF8-888196BF02A2}"/>
              </a:ext>
            </a:extLst>
          </p:cNvPr>
          <p:cNvCxnSpPr>
            <a:cxnSpLocks/>
          </p:cNvCxnSpPr>
          <p:nvPr/>
        </p:nvCxnSpPr>
        <p:spPr>
          <a:xfrm>
            <a:off x="7732555" y="2859661"/>
            <a:ext cx="0" cy="1925186"/>
          </a:xfrm>
          <a:prstGeom prst="line">
            <a:avLst/>
          </a:prstGeom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Łącznik prosty 49">
            <a:extLst>
              <a:ext uri="{FF2B5EF4-FFF2-40B4-BE49-F238E27FC236}">
                <a16:creationId xmlns:a16="http://schemas.microsoft.com/office/drawing/2014/main" id="{C3BC638A-5A15-4F8C-BE6A-5E1C5EB7C1BD}"/>
              </a:ext>
            </a:extLst>
          </p:cNvPr>
          <p:cNvCxnSpPr>
            <a:cxnSpLocks/>
          </p:cNvCxnSpPr>
          <p:nvPr/>
        </p:nvCxnSpPr>
        <p:spPr>
          <a:xfrm>
            <a:off x="8227162" y="2859661"/>
            <a:ext cx="0" cy="1925186"/>
          </a:xfrm>
          <a:prstGeom prst="line">
            <a:avLst/>
          </a:prstGeom>
          <a:ln w="2857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1" name="Łącznik prosty 50">
            <a:extLst>
              <a:ext uri="{FF2B5EF4-FFF2-40B4-BE49-F238E27FC236}">
                <a16:creationId xmlns:a16="http://schemas.microsoft.com/office/drawing/2014/main" id="{822B723A-E058-4C40-9E1F-22B5EF950A11}"/>
              </a:ext>
            </a:extLst>
          </p:cNvPr>
          <p:cNvCxnSpPr>
            <a:cxnSpLocks/>
          </p:cNvCxnSpPr>
          <p:nvPr/>
        </p:nvCxnSpPr>
        <p:spPr>
          <a:xfrm>
            <a:off x="8716228" y="2859661"/>
            <a:ext cx="0" cy="1925186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Łącznik prosty 52">
            <a:extLst>
              <a:ext uri="{FF2B5EF4-FFF2-40B4-BE49-F238E27FC236}">
                <a16:creationId xmlns:a16="http://schemas.microsoft.com/office/drawing/2014/main" id="{972916F7-4738-4F31-9139-4F5835A23F57}"/>
              </a:ext>
            </a:extLst>
          </p:cNvPr>
          <p:cNvCxnSpPr>
            <a:cxnSpLocks/>
          </p:cNvCxnSpPr>
          <p:nvPr/>
        </p:nvCxnSpPr>
        <p:spPr>
          <a:xfrm>
            <a:off x="9210294" y="2860046"/>
            <a:ext cx="0" cy="1925186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Łącznik prosty 53">
            <a:extLst>
              <a:ext uri="{FF2B5EF4-FFF2-40B4-BE49-F238E27FC236}">
                <a16:creationId xmlns:a16="http://schemas.microsoft.com/office/drawing/2014/main" id="{A4991D5A-A909-4D0E-8751-0FADFC62663D}"/>
              </a:ext>
            </a:extLst>
          </p:cNvPr>
          <p:cNvCxnSpPr>
            <a:cxnSpLocks/>
          </p:cNvCxnSpPr>
          <p:nvPr/>
        </p:nvCxnSpPr>
        <p:spPr>
          <a:xfrm>
            <a:off x="9699359" y="2859661"/>
            <a:ext cx="0" cy="1925186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1C6750C2-A78B-4AC3-8BC0-FD977B80BA60}"/>
              </a:ext>
            </a:extLst>
          </p:cNvPr>
          <p:cNvSpPr txBox="1"/>
          <p:nvPr/>
        </p:nvSpPr>
        <p:spPr>
          <a:xfrm>
            <a:off x="4751432" y="1659648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1</a:t>
            </a: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0D3CE2AA-581A-4B37-AC30-C8178A681D36}"/>
              </a:ext>
            </a:extLst>
          </p:cNvPr>
          <p:cNvSpPr txBox="1"/>
          <p:nvPr/>
        </p:nvSpPr>
        <p:spPr>
          <a:xfrm>
            <a:off x="5145196" y="1958021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2</a:t>
            </a: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999BF424-F9FC-4426-B1E2-76FCDB3E9204}"/>
              </a:ext>
            </a:extLst>
          </p:cNvPr>
          <p:cNvSpPr txBox="1"/>
          <p:nvPr/>
        </p:nvSpPr>
        <p:spPr>
          <a:xfrm>
            <a:off x="5360970" y="1276808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3</a:t>
            </a: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A7DC25E5-AC5E-49E5-9322-427408FC2765}"/>
              </a:ext>
            </a:extLst>
          </p:cNvPr>
          <p:cNvSpPr txBox="1"/>
          <p:nvPr/>
        </p:nvSpPr>
        <p:spPr>
          <a:xfrm>
            <a:off x="5449936" y="2221253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4</a:t>
            </a:r>
          </a:p>
        </p:txBody>
      </p:sp>
      <p:sp>
        <p:nvSpPr>
          <p:cNvPr id="62" name="pole tekstowe 61">
            <a:extLst>
              <a:ext uri="{FF2B5EF4-FFF2-40B4-BE49-F238E27FC236}">
                <a16:creationId xmlns:a16="http://schemas.microsoft.com/office/drawing/2014/main" id="{00A1ED61-5F22-41DD-BDD6-C7A79BCB1171}"/>
              </a:ext>
            </a:extLst>
          </p:cNvPr>
          <p:cNvSpPr txBox="1"/>
          <p:nvPr/>
        </p:nvSpPr>
        <p:spPr>
          <a:xfrm>
            <a:off x="4750692" y="3401170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1</a:t>
            </a:r>
          </a:p>
        </p:txBody>
      </p: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2B13A3AE-C5A8-4489-A1FF-281280E0A0DA}"/>
              </a:ext>
            </a:extLst>
          </p:cNvPr>
          <p:cNvSpPr txBox="1"/>
          <p:nvPr/>
        </p:nvSpPr>
        <p:spPr>
          <a:xfrm>
            <a:off x="5153672" y="3686507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2</a:t>
            </a:r>
          </a:p>
        </p:txBody>
      </p:sp>
      <p:sp>
        <p:nvSpPr>
          <p:cNvPr id="64" name="pole tekstowe 63">
            <a:extLst>
              <a:ext uri="{FF2B5EF4-FFF2-40B4-BE49-F238E27FC236}">
                <a16:creationId xmlns:a16="http://schemas.microsoft.com/office/drawing/2014/main" id="{6C9116D0-BB19-4110-8B54-3589172E9709}"/>
              </a:ext>
            </a:extLst>
          </p:cNvPr>
          <p:cNvSpPr txBox="1"/>
          <p:nvPr/>
        </p:nvSpPr>
        <p:spPr>
          <a:xfrm>
            <a:off x="5360970" y="3021832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3</a:t>
            </a:r>
          </a:p>
        </p:txBody>
      </p: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8AF527F6-849D-41C3-A2D8-73D8498A610B}"/>
              </a:ext>
            </a:extLst>
          </p:cNvPr>
          <p:cNvSpPr txBox="1"/>
          <p:nvPr/>
        </p:nvSpPr>
        <p:spPr>
          <a:xfrm>
            <a:off x="5448291" y="3972437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4</a:t>
            </a:r>
          </a:p>
        </p:txBody>
      </p:sp>
      <p:sp>
        <p:nvSpPr>
          <p:cNvPr id="66" name="pole tekstowe 65">
            <a:extLst>
              <a:ext uri="{FF2B5EF4-FFF2-40B4-BE49-F238E27FC236}">
                <a16:creationId xmlns:a16="http://schemas.microsoft.com/office/drawing/2014/main" id="{41FE5D6B-F109-456C-B099-1D63969D75D0}"/>
              </a:ext>
            </a:extLst>
          </p:cNvPr>
          <p:cNvSpPr txBox="1"/>
          <p:nvPr/>
        </p:nvSpPr>
        <p:spPr>
          <a:xfrm>
            <a:off x="4741962" y="5171483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1</a:t>
            </a:r>
          </a:p>
        </p:txBody>
      </p:sp>
      <p:sp>
        <p:nvSpPr>
          <p:cNvPr id="67" name="pole tekstowe 66">
            <a:extLst>
              <a:ext uri="{FF2B5EF4-FFF2-40B4-BE49-F238E27FC236}">
                <a16:creationId xmlns:a16="http://schemas.microsoft.com/office/drawing/2014/main" id="{932DE3B5-1978-4D4E-BF24-B89620DA1ED1}"/>
              </a:ext>
            </a:extLst>
          </p:cNvPr>
          <p:cNvSpPr txBox="1"/>
          <p:nvPr/>
        </p:nvSpPr>
        <p:spPr>
          <a:xfrm>
            <a:off x="5144942" y="5456820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2</a:t>
            </a:r>
          </a:p>
        </p:txBody>
      </p:sp>
      <p:sp>
        <p:nvSpPr>
          <p:cNvPr id="68" name="pole tekstowe 67">
            <a:extLst>
              <a:ext uri="{FF2B5EF4-FFF2-40B4-BE49-F238E27FC236}">
                <a16:creationId xmlns:a16="http://schemas.microsoft.com/office/drawing/2014/main" id="{D4956827-F42A-47CA-9FFC-2510F3FADD52}"/>
              </a:ext>
            </a:extLst>
          </p:cNvPr>
          <p:cNvSpPr txBox="1"/>
          <p:nvPr/>
        </p:nvSpPr>
        <p:spPr>
          <a:xfrm>
            <a:off x="5352240" y="4792145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3</a:t>
            </a:r>
          </a:p>
        </p:txBody>
      </p:sp>
      <p:sp>
        <p:nvSpPr>
          <p:cNvPr id="69" name="pole tekstowe 68">
            <a:extLst>
              <a:ext uri="{FF2B5EF4-FFF2-40B4-BE49-F238E27FC236}">
                <a16:creationId xmlns:a16="http://schemas.microsoft.com/office/drawing/2014/main" id="{D0CB978D-74B2-44A5-9351-5C29208D8DBC}"/>
              </a:ext>
            </a:extLst>
          </p:cNvPr>
          <p:cNvSpPr txBox="1"/>
          <p:nvPr/>
        </p:nvSpPr>
        <p:spPr>
          <a:xfrm>
            <a:off x="5439561" y="5742750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4</a:t>
            </a:r>
          </a:p>
        </p:txBody>
      </p:sp>
      <p:sp>
        <p:nvSpPr>
          <p:cNvPr id="74" name="pole tekstowe 73">
            <a:extLst>
              <a:ext uri="{FF2B5EF4-FFF2-40B4-BE49-F238E27FC236}">
                <a16:creationId xmlns:a16="http://schemas.microsoft.com/office/drawing/2014/main" id="{A9690D21-9AB2-4969-9D05-A2252336B8F1}"/>
              </a:ext>
            </a:extLst>
          </p:cNvPr>
          <p:cNvSpPr txBox="1"/>
          <p:nvPr/>
        </p:nvSpPr>
        <p:spPr>
          <a:xfrm>
            <a:off x="7700102" y="1524962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1</a:t>
            </a:r>
          </a:p>
        </p:txBody>
      </p: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B964D07A-DFC4-465E-9604-52B938057952}"/>
              </a:ext>
            </a:extLst>
          </p:cNvPr>
          <p:cNvSpPr txBox="1"/>
          <p:nvPr/>
        </p:nvSpPr>
        <p:spPr>
          <a:xfrm>
            <a:off x="8093866" y="1823335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2</a:t>
            </a:r>
          </a:p>
        </p:txBody>
      </p:sp>
      <p:sp>
        <p:nvSpPr>
          <p:cNvPr id="76" name="pole tekstowe 75">
            <a:extLst>
              <a:ext uri="{FF2B5EF4-FFF2-40B4-BE49-F238E27FC236}">
                <a16:creationId xmlns:a16="http://schemas.microsoft.com/office/drawing/2014/main" id="{8B9650A0-473D-4A07-82B7-2A152BD64EF9}"/>
              </a:ext>
            </a:extLst>
          </p:cNvPr>
          <p:cNvSpPr txBox="1"/>
          <p:nvPr/>
        </p:nvSpPr>
        <p:spPr>
          <a:xfrm>
            <a:off x="8309640" y="1142122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3</a:t>
            </a:r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B3D28ACF-48FD-4E99-81E0-F7177AF155F1}"/>
              </a:ext>
            </a:extLst>
          </p:cNvPr>
          <p:cNvSpPr txBox="1"/>
          <p:nvPr/>
        </p:nvSpPr>
        <p:spPr>
          <a:xfrm>
            <a:off x="8398606" y="2086567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4</a:t>
            </a:r>
          </a:p>
        </p:txBody>
      </p:sp>
      <p:sp>
        <p:nvSpPr>
          <p:cNvPr id="78" name="pole tekstowe 77">
            <a:extLst>
              <a:ext uri="{FF2B5EF4-FFF2-40B4-BE49-F238E27FC236}">
                <a16:creationId xmlns:a16="http://schemas.microsoft.com/office/drawing/2014/main" id="{39852ED6-5C27-4714-84FD-AF55DA5EFE03}"/>
              </a:ext>
            </a:extLst>
          </p:cNvPr>
          <p:cNvSpPr txBox="1"/>
          <p:nvPr/>
        </p:nvSpPr>
        <p:spPr>
          <a:xfrm>
            <a:off x="10506501" y="1673840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1</a:t>
            </a:r>
          </a:p>
        </p:txBody>
      </p:sp>
      <p:sp>
        <p:nvSpPr>
          <p:cNvPr id="79" name="pole tekstowe 78">
            <a:extLst>
              <a:ext uri="{FF2B5EF4-FFF2-40B4-BE49-F238E27FC236}">
                <a16:creationId xmlns:a16="http://schemas.microsoft.com/office/drawing/2014/main" id="{33494780-26FA-4597-9D59-5422A1A7682C}"/>
              </a:ext>
            </a:extLst>
          </p:cNvPr>
          <p:cNvSpPr txBox="1"/>
          <p:nvPr/>
        </p:nvSpPr>
        <p:spPr>
          <a:xfrm>
            <a:off x="10900265" y="1972213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2</a:t>
            </a:r>
          </a:p>
        </p:txBody>
      </p:sp>
      <p:sp>
        <p:nvSpPr>
          <p:cNvPr id="80" name="pole tekstowe 79">
            <a:extLst>
              <a:ext uri="{FF2B5EF4-FFF2-40B4-BE49-F238E27FC236}">
                <a16:creationId xmlns:a16="http://schemas.microsoft.com/office/drawing/2014/main" id="{713F59F1-91AE-461F-97E5-7BE7EDB8BE73}"/>
              </a:ext>
            </a:extLst>
          </p:cNvPr>
          <p:cNvSpPr txBox="1"/>
          <p:nvPr/>
        </p:nvSpPr>
        <p:spPr>
          <a:xfrm>
            <a:off x="11116039" y="1291000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3</a:t>
            </a:r>
          </a:p>
        </p:txBody>
      </p:sp>
      <p:sp>
        <p:nvSpPr>
          <p:cNvPr id="81" name="pole tekstowe 80">
            <a:extLst>
              <a:ext uri="{FF2B5EF4-FFF2-40B4-BE49-F238E27FC236}">
                <a16:creationId xmlns:a16="http://schemas.microsoft.com/office/drawing/2014/main" id="{1B8E2A4E-4BCB-4DBB-BE85-CBB8E5FA798A}"/>
              </a:ext>
            </a:extLst>
          </p:cNvPr>
          <p:cNvSpPr txBox="1"/>
          <p:nvPr/>
        </p:nvSpPr>
        <p:spPr>
          <a:xfrm>
            <a:off x="11205005" y="2235445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4</a:t>
            </a:r>
          </a:p>
        </p:txBody>
      </p:sp>
      <p:sp>
        <p:nvSpPr>
          <p:cNvPr id="82" name="pole tekstowe 81">
            <a:extLst>
              <a:ext uri="{FF2B5EF4-FFF2-40B4-BE49-F238E27FC236}">
                <a16:creationId xmlns:a16="http://schemas.microsoft.com/office/drawing/2014/main" id="{69B1516A-B34B-4384-B5D4-CECC0090AF2A}"/>
              </a:ext>
            </a:extLst>
          </p:cNvPr>
          <p:cNvSpPr txBox="1"/>
          <p:nvPr/>
        </p:nvSpPr>
        <p:spPr>
          <a:xfrm>
            <a:off x="10499967" y="3421094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1</a:t>
            </a:r>
          </a:p>
        </p:txBody>
      </p:sp>
      <p:sp>
        <p:nvSpPr>
          <p:cNvPr id="83" name="pole tekstowe 82">
            <a:extLst>
              <a:ext uri="{FF2B5EF4-FFF2-40B4-BE49-F238E27FC236}">
                <a16:creationId xmlns:a16="http://schemas.microsoft.com/office/drawing/2014/main" id="{7FC8B0C6-116D-4EFB-91E5-EA05F4F472BD}"/>
              </a:ext>
            </a:extLst>
          </p:cNvPr>
          <p:cNvSpPr txBox="1"/>
          <p:nvPr/>
        </p:nvSpPr>
        <p:spPr>
          <a:xfrm>
            <a:off x="10893731" y="3719467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2</a:t>
            </a:r>
          </a:p>
        </p:txBody>
      </p:sp>
      <p:sp>
        <p:nvSpPr>
          <p:cNvPr id="84" name="pole tekstowe 83">
            <a:extLst>
              <a:ext uri="{FF2B5EF4-FFF2-40B4-BE49-F238E27FC236}">
                <a16:creationId xmlns:a16="http://schemas.microsoft.com/office/drawing/2014/main" id="{17E0D243-9901-4383-A159-8A26811D0403}"/>
              </a:ext>
            </a:extLst>
          </p:cNvPr>
          <p:cNvSpPr txBox="1"/>
          <p:nvPr/>
        </p:nvSpPr>
        <p:spPr>
          <a:xfrm>
            <a:off x="11109505" y="3038254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3</a:t>
            </a:r>
          </a:p>
        </p:txBody>
      </p:sp>
      <p:sp>
        <p:nvSpPr>
          <p:cNvPr id="85" name="pole tekstowe 84">
            <a:extLst>
              <a:ext uri="{FF2B5EF4-FFF2-40B4-BE49-F238E27FC236}">
                <a16:creationId xmlns:a16="http://schemas.microsoft.com/office/drawing/2014/main" id="{45D7C8AE-E210-4064-A2D5-9A2E189B62E4}"/>
              </a:ext>
            </a:extLst>
          </p:cNvPr>
          <p:cNvSpPr txBox="1"/>
          <p:nvPr/>
        </p:nvSpPr>
        <p:spPr>
          <a:xfrm>
            <a:off x="11198471" y="3982699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4</a:t>
            </a:r>
          </a:p>
        </p:txBody>
      </p:sp>
      <p:sp>
        <p:nvSpPr>
          <p:cNvPr id="86" name="pole tekstowe 85">
            <a:extLst>
              <a:ext uri="{FF2B5EF4-FFF2-40B4-BE49-F238E27FC236}">
                <a16:creationId xmlns:a16="http://schemas.microsoft.com/office/drawing/2014/main" id="{16B0BFAD-A3A8-4CA5-AA27-77798002B2E1}"/>
              </a:ext>
            </a:extLst>
          </p:cNvPr>
          <p:cNvSpPr txBox="1"/>
          <p:nvPr/>
        </p:nvSpPr>
        <p:spPr>
          <a:xfrm>
            <a:off x="10499967" y="5186210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1</a:t>
            </a:r>
          </a:p>
        </p:txBody>
      </p:sp>
      <p:sp>
        <p:nvSpPr>
          <p:cNvPr id="87" name="pole tekstowe 86">
            <a:extLst>
              <a:ext uri="{FF2B5EF4-FFF2-40B4-BE49-F238E27FC236}">
                <a16:creationId xmlns:a16="http://schemas.microsoft.com/office/drawing/2014/main" id="{9292C36E-6D3C-4D4A-8A6A-322CE4A4C4C4}"/>
              </a:ext>
            </a:extLst>
          </p:cNvPr>
          <p:cNvSpPr txBox="1"/>
          <p:nvPr/>
        </p:nvSpPr>
        <p:spPr>
          <a:xfrm>
            <a:off x="10893731" y="5484583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2</a:t>
            </a:r>
          </a:p>
        </p:txBody>
      </p:sp>
      <p:sp>
        <p:nvSpPr>
          <p:cNvPr id="88" name="pole tekstowe 87">
            <a:extLst>
              <a:ext uri="{FF2B5EF4-FFF2-40B4-BE49-F238E27FC236}">
                <a16:creationId xmlns:a16="http://schemas.microsoft.com/office/drawing/2014/main" id="{889F6D4C-E7E0-4D39-8170-13ECA22673C2}"/>
              </a:ext>
            </a:extLst>
          </p:cNvPr>
          <p:cNvSpPr txBox="1"/>
          <p:nvPr/>
        </p:nvSpPr>
        <p:spPr>
          <a:xfrm>
            <a:off x="11109505" y="4803370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3</a:t>
            </a:r>
          </a:p>
        </p:txBody>
      </p:sp>
      <p:sp>
        <p:nvSpPr>
          <p:cNvPr id="89" name="pole tekstowe 88">
            <a:extLst>
              <a:ext uri="{FF2B5EF4-FFF2-40B4-BE49-F238E27FC236}">
                <a16:creationId xmlns:a16="http://schemas.microsoft.com/office/drawing/2014/main" id="{ACF31005-D96E-4446-B49B-94079A9ACB67}"/>
              </a:ext>
            </a:extLst>
          </p:cNvPr>
          <p:cNvSpPr txBox="1"/>
          <p:nvPr/>
        </p:nvSpPr>
        <p:spPr>
          <a:xfrm>
            <a:off x="11198471" y="5747815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4</a:t>
            </a:r>
          </a:p>
        </p:txBody>
      </p:sp>
      <p:pic>
        <p:nvPicPr>
          <p:cNvPr id="91" name="Obraz 90">
            <a:extLst>
              <a:ext uri="{FF2B5EF4-FFF2-40B4-BE49-F238E27FC236}">
                <a16:creationId xmlns:a16="http://schemas.microsoft.com/office/drawing/2014/main" id="{0340BF52-2DB7-496F-B3DC-6454BE323D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9437" y="4081033"/>
            <a:ext cx="160849" cy="3024000"/>
          </a:xfrm>
          <a:prstGeom prst="rect">
            <a:avLst/>
          </a:prstGeom>
        </p:spPr>
      </p:pic>
      <p:sp>
        <p:nvSpPr>
          <p:cNvPr id="92" name="pole tekstowe 91">
            <a:extLst>
              <a:ext uri="{FF2B5EF4-FFF2-40B4-BE49-F238E27FC236}">
                <a16:creationId xmlns:a16="http://schemas.microsoft.com/office/drawing/2014/main" id="{4028DC9B-414C-4507-BC5B-2DA23A59A8B7}"/>
              </a:ext>
            </a:extLst>
          </p:cNvPr>
          <p:cNvSpPr txBox="1"/>
          <p:nvPr/>
        </p:nvSpPr>
        <p:spPr>
          <a:xfrm>
            <a:off x="5793307" y="5608962"/>
            <a:ext cx="180874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-4 </a:t>
            </a:r>
            <a:r>
              <a:rPr lang="pl-PL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nA</a:t>
            </a:r>
            <a:endParaRPr lang="pl-PL" sz="1200" b="1" dirty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pl-PL" dirty="0"/>
          </a:p>
        </p:txBody>
      </p:sp>
      <p:sp>
        <p:nvSpPr>
          <p:cNvPr id="93" name="pole tekstowe 92">
            <a:extLst>
              <a:ext uri="{FF2B5EF4-FFF2-40B4-BE49-F238E27FC236}">
                <a16:creationId xmlns:a16="http://schemas.microsoft.com/office/drawing/2014/main" id="{B4FEFD03-7C23-4512-B089-6E77751457F6}"/>
              </a:ext>
            </a:extLst>
          </p:cNvPr>
          <p:cNvSpPr txBox="1"/>
          <p:nvPr/>
        </p:nvSpPr>
        <p:spPr>
          <a:xfrm>
            <a:off x="8845523" y="5616383"/>
            <a:ext cx="180874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4 </a:t>
            </a:r>
            <a:r>
              <a:rPr lang="pl-PL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nA</a:t>
            </a:r>
            <a:endParaRPr lang="pl-PL" sz="1200" b="1" dirty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pl-PL" dirty="0"/>
          </a:p>
        </p:txBody>
      </p:sp>
      <p:sp>
        <p:nvSpPr>
          <p:cNvPr id="94" name="pole tekstowe 93">
            <a:extLst>
              <a:ext uri="{FF2B5EF4-FFF2-40B4-BE49-F238E27FC236}">
                <a16:creationId xmlns:a16="http://schemas.microsoft.com/office/drawing/2014/main" id="{B3E62A44-FEDE-4270-8412-F8718A46EBB6}"/>
              </a:ext>
            </a:extLst>
          </p:cNvPr>
          <p:cNvSpPr txBox="1"/>
          <p:nvPr/>
        </p:nvSpPr>
        <p:spPr>
          <a:xfrm>
            <a:off x="137344" y="4616742"/>
            <a:ext cx="20130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Topografia</a:t>
            </a:r>
            <a:endParaRPr lang="pl-PL" sz="1400" dirty="0">
              <a:latin typeface="Bookman Old Style" panose="02050604050505020204" pitchFamily="18" charset="0"/>
            </a:endParaRPr>
          </a:p>
        </p:txBody>
      </p:sp>
      <p:sp>
        <p:nvSpPr>
          <p:cNvPr id="95" name="pole tekstowe 94">
            <a:extLst>
              <a:ext uri="{FF2B5EF4-FFF2-40B4-BE49-F238E27FC236}">
                <a16:creationId xmlns:a16="http://schemas.microsoft.com/office/drawing/2014/main" id="{D6FB932E-F176-495B-9AE0-C2C6AD5D001B}"/>
              </a:ext>
            </a:extLst>
          </p:cNvPr>
          <p:cNvSpPr txBox="1"/>
          <p:nvPr/>
        </p:nvSpPr>
        <p:spPr>
          <a:xfrm>
            <a:off x="2251012" y="3421094"/>
            <a:ext cx="20130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Siła adhezji</a:t>
            </a:r>
            <a:endParaRPr lang="pl-PL" sz="1400" dirty="0">
              <a:latin typeface="Bookman Old Style" panose="02050604050505020204" pitchFamily="18" charset="0"/>
            </a:endParaRPr>
          </a:p>
        </p:txBody>
      </p:sp>
      <p:sp>
        <p:nvSpPr>
          <p:cNvPr id="96" name="pole tekstowe 95">
            <a:extLst>
              <a:ext uri="{FF2B5EF4-FFF2-40B4-BE49-F238E27FC236}">
                <a16:creationId xmlns:a16="http://schemas.microsoft.com/office/drawing/2014/main" id="{A8E356F3-B3AE-4543-8CB0-94E57B2C0986}"/>
              </a:ext>
            </a:extLst>
          </p:cNvPr>
          <p:cNvSpPr txBox="1"/>
          <p:nvPr/>
        </p:nvSpPr>
        <p:spPr>
          <a:xfrm>
            <a:off x="2242386" y="5660851"/>
            <a:ext cx="20130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Moduł </a:t>
            </a:r>
            <a:r>
              <a:rPr lang="pl-PL" sz="1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sprężystości</a:t>
            </a:r>
            <a:endParaRPr lang="pl-PL" sz="1400" dirty="0">
              <a:latin typeface="Bookman Old Style" panose="02050604050505020204" pitchFamily="18" charset="0"/>
            </a:endParaRPr>
          </a:p>
        </p:txBody>
      </p:sp>
      <p:sp>
        <p:nvSpPr>
          <p:cNvPr id="97" name="pole tekstowe 96">
            <a:extLst>
              <a:ext uri="{FF2B5EF4-FFF2-40B4-BE49-F238E27FC236}">
                <a16:creationId xmlns:a16="http://schemas.microsoft.com/office/drawing/2014/main" id="{93BB54A2-4444-4D97-8190-0BDF03DF7A86}"/>
              </a:ext>
            </a:extLst>
          </p:cNvPr>
          <p:cNvSpPr txBox="1"/>
          <p:nvPr/>
        </p:nvSpPr>
        <p:spPr>
          <a:xfrm>
            <a:off x="9652153" y="3072015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1</a:t>
            </a:r>
          </a:p>
        </p:txBody>
      </p:sp>
      <p:sp>
        <p:nvSpPr>
          <p:cNvPr id="98" name="pole tekstowe 97">
            <a:extLst>
              <a:ext uri="{FF2B5EF4-FFF2-40B4-BE49-F238E27FC236}">
                <a16:creationId xmlns:a16="http://schemas.microsoft.com/office/drawing/2014/main" id="{0584BE82-E524-483B-8428-0552CEE80660}"/>
              </a:ext>
            </a:extLst>
          </p:cNvPr>
          <p:cNvSpPr txBox="1"/>
          <p:nvPr/>
        </p:nvSpPr>
        <p:spPr>
          <a:xfrm>
            <a:off x="9659311" y="3340758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2</a:t>
            </a:r>
          </a:p>
        </p:txBody>
      </p:sp>
      <p:sp>
        <p:nvSpPr>
          <p:cNvPr id="99" name="pole tekstowe 98">
            <a:extLst>
              <a:ext uri="{FF2B5EF4-FFF2-40B4-BE49-F238E27FC236}">
                <a16:creationId xmlns:a16="http://schemas.microsoft.com/office/drawing/2014/main" id="{CEF5F591-CB2F-4BF1-A345-BC0F770FF7DC}"/>
              </a:ext>
            </a:extLst>
          </p:cNvPr>
          <p:cNvSpPr txBox="1"/>
          <p:nvPr/>
        </p:nvSpPr>
        <p:spPr>
          <a:xfrm>
            <a:off x="9659311" y="3538648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3</a:t>
            </a:r>
          </a:p>
        </p:txBody>
      </p:sp>
      <p:sp>
        <p:nvSpPr>
          <p:cNvPr id="100" name="pole tekstowe 99">
            <a:extLst>
              <a:ext uri="{FF2B5EF4-FFF2-40B4-BE49-F238E27FC236}">
                <a16:creationId xmlns:a16="http://schemas.microsoft.com/office/drawing/2014/main" id="{13247290-626C-480E-BE79-663920A9F7F5}"/>
              </a:ext>
            </a:extLst>
          </p:cNvPr>
          <p:cNvSpPr txBox="1"/>
          <p:nvPr/>
        </p:nvSpPr>
        <p:spPr>
          <a:xfrm>
            <a:off x="9659311" y="3718350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dirty="0">
                <a:latin typeface="Bookman Old Style" panose="02050604050505020204" pitchFamily="18" charset="0"/>
              </a:rPr>
              <a:t>4</a:t>
            </a:r>
          </a:p>
        </p:txBody>
      </p:sp>
      <p:sp>
        <p:nvSpPr>
          <p:cNvPr id="101" name="Owal 100">
            <a:extLst>
              <a:ext uri="{FF2B5EF4-FFF2-40B4-BE49-F238E27FC236}">
                <a16:creationId xmlns:a16="http://schemas.microsoft.com/office/drawing/2014/main" id="{6C4CE197-59CB-4E52-84BF-330074EFE5BC}"/>
              </a:ext>
            </a:extLst>
          </p:cNvPr>
          <p:cNvSpPr/>
          <p:nvPr/>
        </p:nvSpPr>
        <p:spPr>
          <a:xfrm>
            <a:off x="9705723" y="3111111"/>
            <a:ext cx="154249" cy="150708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2" name="Owal 101">
            <a:extLst>
              <a:ext uri="{FF2B5EF4-FFF2-40B4-BE49-F238E27FC236}">
                <a16:creationId xmlns:a16="http://schemas.microsoft.com/office/drawing/2014/main" id="{3627F0E8-878E-4CE3-AF3E-63028A80C637}"/>
              </a:ext>
            </a:extLst>
          </p:cNvPr>
          <p:cNvSpPr/>
          <p:nvPr/>
        </p:nvSpPr>
        <p:spPr>
          <a:xfrm>
            <a:off x="9706698" y="3377627"/>
            <a:ext cx="154249" cy="150708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3" name="Owal 102">
            <a:extLst>
              <a:ext uri="{FF2B5EF4-FFF2-40B4-BE49-F238E27FC236}">
                <a16:creationId xmlns:a16="http://schemas.microsoft.com/office/drawing/2014/main" id="{4E970519-9946-4888-93B3-E0ABF77F692A}"/>
              </a:ext>
            </a:extLst>
          </p:cNvPr>
          <p:cNvSpPr/>
          <p:nvPr/>
        </p:nvSpPr>
        <p:spPr>
          <a:xfrm>
            <a:off x="9714575" y="3561922"/>
            <a:ext cx="154249" cy="150708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4" name="Owal 103">
            <a:extLst>
              <a:ext uri="{FF2B5EF4-FFF2-40B4-BE49-F238E27FC236}">
                <a16:creationId xmlns:a16="http://schemas.microsoft.com/office/drawing/2014/main" id="{5A2A1909-638A-4B0A-983F-A4C5FC9E8367}"/>
              </a:ext>
            </a:extLst>
          </p:cNvPr>
          <p:cNvSpPr/>
          <p:nvPr/>
        </p:nvSpPr>
        <p:spPr>
          <a:xfrm>
            <a:off x="9705723" y="3746900"/>
            <a:ext cx="154249" cy="150708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6" name="pole tekstowe 105">
            <a:extLst>
              <a:ext uri="{FF2B5EF4-FFF2-40B4-BE49-F238E27FC236}">
                <a16:creationId xmlns:a16="http://schemas.microsoft.com/office/drawing/2014/main" id="{561709DB-4466-45A5-B9AC-10289340BE1D}"/>
              </a:ext>
            </a:extLst>
          </p:cNvPr>
          <p:cNvSpPr txBox="1"/>
          <p:nvPr/>
        </p:nvSpPr>
        <p:spPr>
          <a:xfrm>
            <a:off x="8372716" y="2357496"/>
            <a:ext cx="822363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5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0,0 V</a:t>
            </a:r>
          </a:p>
          <a:p>
            <a:pPr algn="ctr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AE1AC6D-8B87-4FC3-8190-FDF8D959B3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5" y="2854092"/>
            <a:ext cx="1800000" cy="1800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6D0F2D7-A927-4487-A317-E2930706C28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36" y="1673840"/>
            <a:ext cx="1800000" cy="179589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2FE13244-5233-419B-854B-E082E3D9B1C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944" y="3911723"/>
            <a:ext cx="1800000" cy="1800000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E744EC5B-21BF-49C7-B86A-3F80012653F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87" y="2856609"/>
            <a:ext cx="117241" cy="1800000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43F1CB36-A382-458D-AE14-489267C804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59" y="1671040"/>
            <a:ext cx="104211" cy="1800000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BBD40D23-917A-471D-B8EF-502EE52873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498" y="3910814"/>
            <a:ext cx="104485" cy="1800000"/>
          </a:xfrm>
          <a:prstGeom prst="rect">
            <a:avLst/>
          </a:prstGeom>
        </p:spPr>
      </p:pic>
      <p:sp>
        <p:nvSpPr>
          <p:cNvPr id="105" name="pole tekstowe 104">
            <a:extLst>
              <a:ext uri="{FF2B5EF4-FFF2-40B4-BE49-F238E27FC236}">
                <a16:creationId xmlns:a16="http://schemas.microsoft.com/office/drawing/2014/main" id="{066CB60A-F291-422F-ADFA-433FC8AD58C8}"/>
              </a:ext>
            </a:extLst>
          </p:cNvPr>
          <p:cNvSpPr txBox="1"/>
          <p:nvPr/>
        </p:nvSpPr>
        <p:spPr>
          <a:xfrm>
            <a:off x="1228009" y="4616742"/>
            <a:ext cx="180874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0,0</a:t>
            </a:r>
          </a:p>
          <a:p>
            <a:pPr algn="ctr"/>
            <a:endParaRPr lang="pl-PL" dirty="0"/>
          </a:p>
        </p:txBody>
      </p:sp>
      <p:sp>
        <p:nvSpPr>
          <p:cNvPr id="107" name="pole tekstowe 106">
            <a:extLst>
              <a:ext uri="{FF2B5EF4-FFF2-40B4-BE49-F238E27FC236}">
                <a16:creationId xmlns:a16="http://schemas.microsoft.com/office/drawing/2014/main" id="{9144B278-0748-4722-82F2-9292173FB384}"/>
              </a:ext>
            </a:extLst>
          </p:cNvPr>
          <p:cNvSpPr txBox="1"/>
          <p:nvPr/>
        </p:nvSpPr>
        <p:spPr>
          <a:xfrm>
            <a:off x="3347710" y="5666820"/>
            <a:ext cx="180874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0,0</a:t>
            </a:r>
          </a:p>
          <a:p>
            <a:pPr algn="ctr"/>
            <a:endParaRPr lang="pl-PL" dirty="0"/>
          </a:p>
        </p:txBody>
      </p:sp>
      <p:sp>
        <p:nvSpPr>
          <p:cNvPr id="108" name="pole tekstowe 107">
            <a:extLst>
              <a:ext uri="{FF2B5EF4-FFF2-40B4-BE49-F238E27FC236}">
                <a16:creationId xmlns:a16="http://schemas.microsoft.com/office/drawing/2014/main" id="{5F276CFD-5C95-4341-8FB0-9C1EF3386690}"/>
              </a:ext>
            </a:extLst>
          </p:cNvPr>
          <p:cNvSpPr txBox="1"/>
          <p:nvPr/>
        </p:nvSpPr>
        <p:spPr>
          <a:xfrm>
            <a:off x="3353024" y="3420821"/>
            <a:ext cx="180874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0,0</a:t>
            </a:r>
          </a:p>
          <a:p>
            <a:pPr algn="ctr"/>
            <a:endParaRPr lang="pl-PL" dirty="0"/>
          </a:p>
        </p:txBody>
      </p:sp>
      <p:sp>
        <p:nvSpPr>
          <p:cNvPr id="109" name="pole tekstowe 108">
            <a:extLst>
              <a:ext uri="{FF2B5EF4-FFF2-40B4-BE49-F238E27FC236}">
                <a16:creationId xmlns:a16="http://schemas.microsoft.com/office/drawing/2014/main" id="{382CA973-5A98-480E-8350-D2E86E763192}"/>
              </a:ext>
            </a:extLst>
          </p:cNvPr>
          <p:cNvSpPr txBox="1"/>
          <p:nvPr/>
        </p:nvSpPr>
        <p:spPr>
          <a:xfrm>
            <a:off x="1122824" y="2638145"/>
            <a:ext cx="180874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100,0 </a:t>
            </a:r>
            <a:r>
              <a:rPr lang="pl-PL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nm</a:t>
            </a:r>
            <a:endParaRPr lang="pl-PL" sz="900" dirty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pl-PL" dirty="0"/>
          </a:p>
        </p:txBody>
      </p:sp>
      <p:sp>
        <p:nvSpPr>
          <p:cNvPr id="110" name="pole tekstowe 109">
            <a:extLst>
              <a:ext uri="{FF2B5EF4-FFF2-40B4-BE49-F238E27FC236}">
                <a16:creationId xmlns:a16="http://schemas.microsoft.com/office/drawing/2014/main" id="{67B2AD45-8858-4CEB-B326-EB335DF485DA}"/>
              </a:ext>
            </a:extLst>
          </p:cNvPr>
          <p:cNvSpPr txBox="1"/>
          <p:nvPr/>
        </p:nvSpPr>
        <p:spPr>
          <a:xfrm>
            <a:off x="3376217" y="1467294"/>
            <a:ext cx="180874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20,0 </a:t>
            </a:r>
            <a:r>
              <a:rPr lang="pl-PL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nN</a:t>
            </a:r>
            <a:endParaRPr lang="pl-PL" sz="900" dirty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pl-PL" dirty="0"/>
          </a:p>
        </p:txBody>
      </p:sp>
      <p:sp>
        <p:nvSpPr>
          <p:cNvPr id="111" name="pole tekstowe 110">
            <a:extLst>
              <a:ext uri="{FF2B5EF4-FFF2-40B4-BE49-F238E27FC236}">
                <a16:creationId xmlns:a16="http://schemas.microsoft.com/office/drawing/2014/main" id="{A6F91546-721D-4A68-AB49-624091A38ADF}"/>
              </a:ext>
            </a:extLst>
          </p:cNvPr>
          <p:cNvSpPr txBox="1"/>
          <p:nvPr/>
        </p:nvSpPr>
        <p:spPr>
          <a:xfrm>
            <a:off x="3292404" y="3696499"/>
            <a:ext cx="180874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200,0 </a:t>
            </a:r>
            <a:r>
              <a:rPr lang="pl-PL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GPa</a:t>
            </a:r>
            <a:endParaRPr lang="pl-PL" sz="900" dirty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61963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345C7706-8C2C-4D0A-8E57-60D842447763}"/>
              </a:ext>
            </a:extLst>
          </p:cNvPr>
          <p:cNvSpPr/>
          <p:nvPr/>
        </p:nvSpPr>
        <p:spPr>
          <a:xfrm>
            <a:off x="9103807" y="6370655"/>
            <a:ext cx="3088193" cy="4873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BE5ED3-F30E-4ABA-83F1-6786428CA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77" y="6452727"/>
            <a:ext cx="841312" cy="3445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DDEB74F-CA93-408D-8493-DE720E9EE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40" y="6550208"/>
            <a:ext cx="689854" cy="1955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6FBF3F9-BF05-4AED-B18C-0C3ABCF6B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45" y="6452727"/>
            <a:ext cx="794764" cy="34458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97436A39-008D-4092-AF86-75ED24FBA407}"/>
              </a:ext>
            </a:extLst>
          </p:cNvPr>
          <p:cNvSpPr txBox="1"/>
          <p:nvPr/>
        </p:nvSpPr>
        <p:spPr>
          <a:xfrm>
            <a:off x="462219" y="614558"/>
            <a:ext cx="1126756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latin typeface="Bookman Old Style" panose="02050604050505020204" pitchFamily="18" charset="0"/>
              </a:rPr>
              <a:t>Podsumowanie</a:t>
            </a:r>
          </a:p>
          <a:p>
            <a:pPr algn="ctr"/>
            <a:endParaRPr lang="pl-PL" dirty="0">
              <a:latin typeface="Bookman Old Style" panose="02050604050505020204" pitchFamily="18" charset="0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FF8D015-4D6A-406D-8671-E7FD0D9792B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24" y="2001300"/>
            <a:ext cx="2880000" cy="2880000"/>
          </a:xfrm>
          <a:prstGeom prst="roundRect">
            <a:avLst>
              <a:gd name="adj" fmla="val 8642"/>
            </a:avLst>
          </a:prstGeom>
          <a:effectLst>
            <a:softEdge rad="0"/>
          </a:effectLst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382815DD-EAF7-4B98-BC7F-0DBD95275722}"/>
              </a:ext>
            </a:extLst>
          </p:cNvPr>
          <p:cNvSpPr txBox="1"/>
          <p:nvPr/>
        </p:nvSpPr>
        <p:spPr>
          <a:xfrm>
            <a:off x="4666324" y="4881300"/>
            <a:ext cx="288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Bruker</a:t>
            </a:r>
            <a:r>
              <a:rPr lang="pl-PL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Dimension</a:t>
            </a:r>
            <a:r>
              <a:rPr lang="pl-PL" dirty="0">
                <a:solidFill>
                  <a:srgbClr val="FF0000"/>
                </a:solidFill>
                <a:latin typeface="Bookman Old Style" panose="02050604050505020204" pitchFamily="18" charset="0"/>
              </a:rPr>
              <a:t> Icon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D0A8FF6-8C2B-45FA-9212-61C64263E6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883" y="2001300"/>
            <a:ext cx="2880000" cy="2880000"/>
          </a:xfrm>
          <a:prstGeom prst="roundRect">
            <a:avLst>
              <a:gd name="adj" fmla="val 8872"/>
            </a:avLst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0A336A22-FF2F-4539-A3B7-64CE40FFB094}"/>
              </a:ext>
            </a:extLst>
          </p:cNvPr>
          <p:cNvSpPr txBox="1"/>
          <p:nvPr/>
        </p:nvSpPr>
        <p:spPr>
          <a:xfrm>
            <a:off x="0" y="4869000"/>
            <a:ext cx="45584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Digital Instruments </a:t>
            </a:r>
          </a:p>
          <a:p>
            <a:pPr algn="ctr"/>
            <a:r>
              <a:rPr lang="pl-PL" dirty="0" err="1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MultiMode</a:t>
            </a:r>
            <a:r>
              <a:rPr lang="pl-PL" dirty="0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 AFM-2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94C7051E-ECC8-489D-AC7E-A52817300093}"/>
              </a:ext>
            </a:extLst>
          </p:cNvPr>
          <p:cNvSpPr txBox="1"/>
          <p:nvPr/>
        </p:nvSpPr>
        <p:spPr>
          <a:xfrm>
            <a:off x="8557796" y="4905251"/>
            <a:ext cx="2852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Scienta</a:t>
            </a:r>
            <a:r>
              <a:rPr lang="pl-PL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Omicron</a:t>
            </a:r>
            <a:r>
              <a:rPr lang="pl-PL" sz="1800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pl-PL" sz="1800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VT XA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504C8078-DB5B-4C92-81D6-C70E0B0B7A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21" y="1989000"/>
            <a:ext cx="2880000" cy="2880000"/>
          </a:xfrm>
          <a:prstGeom prst="roundRect">
            <a:avLst>
              <a:gd name="adj" fmla="val 12186"/>
            </a:avLst>
          </a:prstGeom>
        </p:spPr>
      </p:pic>
    </p:spTree>
    <p:extLst>
      <p:ext uri="{BB962C8B-B14F-4D97-AF65-F5344CB8AC3E}">
        <p14:creationId xmlns:p14="http://schemas.microsoft.com/office/powerpoint/2010/main" val="3279703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1B177CB8-6724-412A-9700-A292AEF2E3D4}"/>
              </a:ext>
            </a:extLst>
          </p:cNvPr>
          <p:cNvSpPr txBox="1"/>
          <p:nvPr/>
        </p:nvSpPr>
        <p:spPr>
          <a:xfrm>
            <a:off x="3049138" y="2087687"/>
            <a:ext cx="6093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latin typeface="Bookman Old Style" panose="02050604050505020204" pitchFamily="18" charset="0"/>
              </a:rPr>
              <a:t>Dziękuję za uwagę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6FAA79D-1458-45EA-BA31-98D8F6C64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29" y="5084456"/>
            <a:ext cx="3515845" cy="1440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E66E907-5C8C-495E-8901-0D3AEA32B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245" y="5565275"/>
            <a:ext cx="2882900" cy="81703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2C10C9A-4B48-47C4-951A-F01B70DF2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316" y="5253791"/>
            <a:ext cx="332132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06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345C7706-8C2C-4D0A-8E57-60D842447763}"/>
              </a:ext>
            </a:extLst>
          </p:cNvPr>
          <p:cNvSpPr/>
          <p:nvPr/>
        </p:nvSpPr>
        <p:spPr>
          <a:xfrm>
            <a:off x="9103807" y="6370655"/>
            <a:ext cx="3088193" cy="4873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BE5ED3-F30E-4ABA-83F1-6786428CA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77" y="6452727"/>
            <a:ext cx="841312" cy="3445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DDEB74F-CA93-408D-8493-DE720E9EE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40" y="6550208"/>
            <a:ext cx="689854" cy="1955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6FBF3F9-BF05-4AED-B18C-0C3ABCF6BC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45" y="6452727"/>
            <a:ext cx="794764" cy="34458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D9B600B-2206-4F51-97FC-79D736BC2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091">
            <a:off x="550979" y="2585373"/>
            <a:ext cx="2875109" cy="2443843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8AF8458-6154-4DC8-8448-D65DE2921229}"/>
              </a:ext>
            </a:extLst>
          </p:cNvPr>
          <p:cNvSpPr txBox="1"/>
          <p:nvPr/>
        </p:nvSpPr>
        <p:spPr>
          <a:xfrm>
            <a:off x="0" y="6519446"/>
            <a:ext cx="1219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pl-PL" sz="800" dirty="0">
                <a:latin typeface="Bookman Old Style" panose="02050604050505020204" pitchFamily="18" charset="0"/>
              </a:rPr>
              <a:t>https://art-design-glossary.musabi.ac.jp/frottage/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800" dirty="0">
                <a:latin typeface="Bookman Old Style" panose="02050604050505020204" pitchFamily="18" charset="0"/>
              </a:rPr>
              <a:t>N9410-90001 </a:t>
            </a:r>
            <a:r>
              <a:rPr lang="pl-PL" sz="800" dirty="0" err="1">
                <a:latin typeface="Bookman Old Style" panose="02050604050505020204" pitchFamily="18" charset="0"/>
              </a:rPr>
              <a:t>Agilent</a:t>
            </a:r>
            <a:r>
              <a:rPr lang="pl-PL" sz="800" dirty="0">
                <a:latin typeface="Bookman Old Style" panose="02050604050505020204" pitchFamily="18" charset="0"/>
              </a:rPr>
              <a:t> 5500 SPM </a:t>
            </a:r>
            <a:r>
              <a:rPr lang="pl-PL" sz="800" dirty="0" err="1">
                <a:latin typeface="Bookman Old Style" panose="02050604050505020204" pitchFamily="18" charset="0"/>
              </a:rPr>
              <a:t>User’s</a:t>
            </a:r>
            <a:r>
              <a:rPr lang="pl-PL" sz="800" dirty="0">
                <a:latin typeface="Bookman Old Style" panose="02050604050505020204" pitchFamily="18" charset="0"/>
              </a:rPr>
              <a:t> Guide 3, 2008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36476AD-C245-4CE5-BB36-9FC16F75DB54}"/>
              </a:ext>
            </a:extLst>
          </p:cNvPr>
          <p:cNvSpPr txBox="1"/>
          <p:nvPr/>
        </p:nvSpPr>
        <p:spPr>
          <a:xfrm>
            <a:off x="0" y="6069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latin typeface="Bookman Old Style" panose="02050604050505020204" pitchFamily="18" charset="0"/>
              </a:rPr>
              <a:t>Mikroskopia sił atomowych (AFM) </a:t>
            </a:r>
            <a:endParaRPr lang="pl-PL" sz="2800" dirty="0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B9C7245A-52F7-4CDB-A321-FA3F5A052B30}"/>
              </a:ext>
            </a:extLst>
          </p:cNvPr>
          <p:cNvSpPr txBox="1"/>
          <p:nvPr/>
        </p:nvSpPr>
        <p:spPr>
          <a:xfrm>
            <a:off x="6997653" y="5733405"/>
            <a:ext cx="3207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400 x 400 nm</a:t>
            </a:r>
            <a:r>
              <a:rPr lang="pl-PL" baseline="30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2</a:t>
            </a:r>
            <a:endParaRPr lang="pl-PL" dirty="0">
              <a:solidFill>
                <a:schemeClr val="bg1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B08447FE-F39D-4741-AB47-03AF122686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724" y="1032925"/>
            <a:ext cx="4392000" cy="5143373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384FABCB-4BC1-4C3D-A81E-499B35B5A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181" y="2112757"/>
            <a:ext cx="4191615" cy="272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44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345C7706-8C2C-4D0A-8E57-60D842447763}"/>
              </a:ext>
            </a:extLst>
          </p:cNvPr>
          <p:cNvSpPr/>
          <p:nvPr/>
        </p:nvSpPr>
        <p:spPr>
          <a:xfrm>
            <a:off x="9103807" y="6370655"/>
            <a:ext cx="3088193" cy="4873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BE5ED3-F30E-4ABA-83F1-6786428CA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77" y="6452727"/>
            <a:ext cx="841312" cy="3445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DDEB74F-CA93-408D-8493-DE720E9EE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40" y="6550208"/>
            <a:ext cx="689854" cy="1955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6FBF3F9-BF05-4AED-B18C-0C3ABCF6BC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45" y="6452727"/>
            <a:ext cx="794764" cy="34458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D9B600B-2206-4F51-97FC-79D736BC2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091">
            <a:off x="550979" y="2585373"/>
            <a:ext cx="2875109" cy="2443843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36476AD-C245-4CE5-BB36-9FC16F75DB54}"/>
              </a:ext>
            </a:extLst>
          </p:cNvPr>
          <p:cNvSpPr txBox="1"/>
          <p:nvPr/>
        </p:nvSpPr>
        <p:spPr>
          <a:xfrm>
            <a:off x="0" y="6069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latin typeface="Bookman Old Style" panose="02050604050505020204" pitchFamily="18" charset="0"/>
              </a:rPr>
              <a:t>Mikroskopia sił atomowych (AFM) </a:t>
            </a:r>
            <a:endParaRPr lang="pl-PL" sz="2800" dirty="0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B9C7245A-52F7-4CDB-A321-FA3F5A052B30}"/>
              </a:ext>
            </a:extLst>
          </p:cNvPr>
          <p:cNvSpPr txBox="1"/>
          <p:nvPr/>
        </p:nvSpPr>
        <p:spPr>
          <a:xfrm>
            <a:off x="6997653" y="5733405"/>
            <a:ext cx="3207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400 x 400 nm</a:t>
            </a:r>
            <a:r>
              <a:rPr lang="pl-PL" baseline="30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2</a:t>
            </a:r>
            <a:endParaRPr lang="pl-PL" dirty="0">
              <a:solidFill>
                <a:schemeClr val="bg1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B08447FE-F39D-4741-AB47-03AF122686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724" y="1032925"/>
            <a:ext cx="4392000" cy="5143373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384FABCB-4BC1-4C3D-A81E-499B35B5A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181" y="2112757"/>
            <a:ext cx="4191615" cy="272905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69C8DF0-0A8B-444E-8E93-696A3BFDC8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93" y="1513007"/>
            <a:ext cx="4191615" cy="4183209"/>
          </a:xfrm>
          <a:prstGeom prst="rect">
            <a:avLst/>
          </a:prstGeom>
          <a:solidFill>
            <a:srgbClr val="000000">
              <a:shade val="95000"/>
            </a:srgbClr>
          </a:solidFill>
          <a:ln w="787400" cap="sq">
            <a:solidFill>
              <a:srgbClr val="000000"/>
            </a:solidFill>
            <a:miter lim="800000"/>
          </a:ln>
          <a:effectLst>
            <a:glow rad="304800">
              <a:schemeClr val="tx1">
                <a:lumMod val="75000"/>
                <a:lumOff val="25000"/>
                <a:alpha val="70000"/>
              </a:schemeClr>
            </a:glow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E130432E-2007-46DE-BC46-D7EA608D8594}"/>
              </a:ext>
            </a:extLst>
          </p:cNvPr>
          <p:cNvSpPr txBox="1"/>
          <p:nvPr/>
        </p:nvSpPr>
        <p:spPr>
          <a:xfrm>
            <a:off x="6013993" y="1130143"/>
            <a:ext cx="46122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Monokryształ</a:t>
            </a:r>
            <a:r>
              <a:rPr lang="pl-PL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złota Au (111)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191C872-C1A8-4918-B6FB-AF480CDB46B0}"/>
              </a:ext>
            </a:extLst>
          </p:cNvPr>
          <p:cNvSpPr txBox="1"/>
          <p:nvPr/>
        </p:nvSpPr>
        <p:spPr>
          <a:xfrm>
            <a:off x="4725530" y="5659844"/>
            <a:ext cx="32079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400 x 400 nm</a:t>
            </a:r>
            <a:r>
              <a:rPr lang="pl-PL" sz="2000" baseline="30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2</a:t>
            </a:r>
            <a:endParaRPr lang="pl-PL" sz="2000" dirty="0">
              <a:solidFill>
                <a:schemeClr val="bg1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DE1216B-FA4C-42CC-BE66-ED30A356EB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120" y="1606611"/>
            <a:ext cx="201745" cy="3996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C46D329-873E-4760-AF41-C62A2F49E7E0}"/>
              </a:ext>
            </a:extLst>
          </p:cNvPr>
          <p:cNvSpPr txBox="1"/>
          <p:nvPr/>
        </p:nvSpPr>
        <p:spPr>
          <a:xfrm>
            <a:off x="10205608" y="1289981"/>
            <a:ext cx="12334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0</a:t>
            </a:r>
            <a:r>
              <a:rPr lang="pl-PL" sz="140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,5 </a:t>
            </a:r>
            <a:r>
              <a:rPr lang="pl-PL" sz="140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nm</a:t>
            </a:r>
            <a:endParaRPr lang="pl-PL" sz="1400" dirty="0">
              <a:solidFill>
                <a:schemeClr val="bg1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A367623-E202-499D-891A-2C01247C6646}"/>
              </a:ext>
            </a:extLst>
          </p:cNvPr>
          <p:cNvSpPr txBox="1"/>
          <p:nvPr/>
        </p:nvSpPr>
        <p:spPr>
          <a:xfrm>
            <a:off x="10205608" y="5609855"/>
            <a:ext cx="12334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0</a:t>
            </a:r>
            <a:r>
              <a:rPr lang="pl-PL" sz="1400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,0 </a:t>
            </a:r>
            <a:r>
              <a:rPr lang="pl-PL" sz="140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nm</a:t>
            </a:r>
            <a:endParaRPr lang="pl-PL" sz="1400" dirty="0">
              <a:solidFill>
                <a:schemeClr val="bg1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EC6F3FB7-211D-498B-91FA-3881D7A4E7CA}"/>
              </a:ext>
            </a:extLst>
          </p:cNvPr>
          <p:cNvSpPr txBox="1"/>
          <p:nvPr/>
        </p:nvSpPr>
        <p:spPr>
          <a:xfrm>
            <a:off x="0" y="6519446"/>
            <a:ext cx="1219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pl-PL" sz="800" dirty="0">
                <a:latin typeface="Bookman Old Style" panose="02050604050505020204" pitchFamily="18" charset="0"/>
              </a:rPr>
              <a:t>https://art-design-glossary.musabi.ac.jp/frottage/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800" dirty="0">
                <a:latin typeface="Bookman Old Style" panose="02050604050505020204" pitchFamily="18" charset="0"/>
              </a:rPr>
              <a:t>N9410-90001 </a:t>
            </a:r>
            <a:r>
              <a:rPr lang="pl-PL" sz="800" dirty="0" err="1">
                <a:latin typeface="Bookman Old Style" panose="02050604050505020204" pitchFamily="18" charset="0"/>
              </a:rPr>
              <a:t>Agilent</a:t>
            </a:r>
            <a:r>
              <a:rPr lang="pl-PL" sz="800" dirty="0">
                <a:latin typeface="Bookman Old Style" panose="02050604050505020204" pitchFamily="18" charset="0"/>
              </a:rPr>
              <a:t> 5500 SPM </a:t>
            </a:r>
            <a:r>
              <a:rPr lang="pl-PL" sz="800" dirty="0" err="1">
                <a:latin typeface="Bookman Old Style" panose="02050604050505020204" pitchFamily="18" charset="0"/>
              </a:rPr>
              <a:t>User’s</a:t>
            </a:r>
            <a:r>
              <a:rPr lang="pl-PL" sz="800" dirty="0">
                <a:latin typeface="Bookman Old Style" panose="02050604050505020204" pitchFamily="18" charset="0"/>
              </a:rPr>
              <a:t> Guide 3, 2008</a:t>
            </a:r>
          </a:p>
        </p:txBody>
      </p:sp>
    </p:spTree>
    <p:extLst>
      <p:ext uri="{BB962C8B-B14F-4D97-AF65-F5344CB8AC3E}">
        <p14:creationId xmlns:p14="http://schemas.microsoft.com/office/powerpoint/2010/main" val="3985648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345C7706-8C2C-4D0A-8E57-60D842447763}"/>
              </a:ext>
            </a:extLst>
          </p:cNvPr>
          <p:cNvSpPr/>
          <p:nvPr/>
        </p:nvSpPr>
        <p:spPr>
          <a:xfrm>
            <a:off x="9103807" y="6370655"/>
            <a:ext cx="3088193" cy="4873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BE5ED3-F30E-4ABA-83F1-6786428CA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77" y="6452727"/>
            <a:ext cx="841312" cy="3445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DDEB74F-CA93-408D-8493-DE720E9EE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40" y="6550208"/>
            <a:ext cx="689854" cy="1955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6FBF3F9-BF05-4AED-B18C-0C3ABCF6BC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45" y="6452727"/>
            <a:ext cx="794764" cy="344580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36476AD-C245-4CE5-BB36-9FC16F75DB54}"/>
              </a:ext>
            </a:extLst>
          </p:cNvPr>
          <p:cNvSpPr txBox="1"/>
          <p:nvPr/>
        </p:nvSpPr>
        <p:spPr>
          <a:xfrm>
            <a:off x="0" y="6069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latin typeface="Bookman Old Style" panose="02050604050505020204" pitchFamily="18" charset="0"/>
              </a:rPr>
              <a:t>Mikroskopia sił atomowych (AFM) </a:t>
            </a:r>
            <a:endParaRPr lang="pl-PL" sz="28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60CEE74-E939-4C8A-AAD1-14CD14291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934" y="1158211"/>
            <a:ext cx="7046693" cy="474259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ACE880B-DE85-4AA1-8BC6-626229C80F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30" y="1032925"/>
            <a:ext cx="4392000" cy="5143373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B706A102-8ADA-4790-B0A1-822C80A88A19}"/>
              </a:ext>
            </a:extLst>
          </p:cNvPr>
          <p:cNvSpPr txBox="1"/>
          <p:nvPr/>
        </p:nvSpPr>
        <p:spPr>
          <a:xfrm>
            <a:off x="0" y="6642556"/>
            <a:ext cx="1219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pl-PL" sz="800" dirty="0">
                <a:latin typeface="Bookman Old Style" panose="02050604050505020204" pitchFamily="18" charset="0"/>
              </a:rPr>
              <a:t>N9410-90001 </a:t>
            </a:r>
            <a:r>
              <a:rPr lang="pl-PL" sz="800" dirty="0" err="1">
                <a:latin typeface="Bookman Old Style" panose="02050604050505020204" pitchFamily="18" charset="0"/>
              </a:rPr>
              <a:t>Agilent</a:t>
            </a:r>
            <a:r>
              <a:rPr lang="pl-PL" sz="800" dirty="0">
                <a:latin typeface="Bookman Old Style" panose="02050604050505020204" pitchFamily="18" charset="0"/>
              </a:rPr>
              <a:t> 5500 SPM </a:t>
            </a:r>
            <a:r>
              <a:rPr lang="pl-PL" sz="800" dirty="0" err="1">
                <a:latin typeface="Bookman Old Style" panose="02050604050505020204" pitchFamily="18" charset="0"/>
              </a:rPr>
              <a:t>User’s</a:t>
            </a:r>
            <a:r>
              <a:rPr lang="pl-PL" sz="800" dirty="0">
                <a:latin typeface="Bookman Old Style" panose="02050604050505020204" pitchFamily="18" charset="0"/>
              </a:rPr>
              <a:t> Guide 3, 2008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9450522-D273-4FDD-857B-E17F0C22FBD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934" y="1149145"/>
            <a:ext cx="7045200" cy="474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99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162E7704-00EA-41A0-822D-867B018F7F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934" y="1149145"/>
            <a:ext cx="7045200" cy="4741582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345C7706-8C2C-4D0A-8E57-60D842447763}"/>
              </a:ext>
            </a:extLst>
          </p:cNvPr>
          <p:cNvSpPr/>
          <p:nvPr/>
        </p:nvSpPr>
        <p:spPr>
          <a:xfrm>
            <a:off x="9103807" y="6370655"/>
            <a:ext cx="3088193" cy="4873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BE5ED3-F30E-4ABA-83F1-6786428CA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77" y="6452727"/>
            <a:ext cx="841312" cy="3445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DDEB74F-CA93-408D-8493-DE720E9EE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40" y="6550208"/>
            <a:ext cx="689854" cy="1955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6FBF3F9-BF05-4AED-B18C-0C3ABCF6B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45" y="6452727"/>
            <a:ext cx="794764" cy="344580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36476AD-C245-4CE5-BB36-9FC16F75DB54}"/>
              </a:ext>
            </a:extLst>
          </p:cNvPr>
          <p:cNvSpPr txBox="1"/>
          <p:nvPr/>
        </p:nvSpPr>
        <p:spPr>
          <a:xfrm>
            <a:off x="0" y="6069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latin typeface="Bookman Old Style" panose="02050604050505020204" pitchFamily="18" charset="0"/>
              </a:rPr>
              <a:t>Mikroskopia sił atomowych (AFM) </a:t>
            </a:r>
            <a:endParaRPr lang="pl-PL" sz="2800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7194B93B-5827-48E9-9335-F6AD93FEEB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917" y="2893095"/>
            <a:ext cx="1800000" cy="38945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D9944EB-B141-4DBE-AD96-AB3BD9BDBA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30" y="1032925"/>
            <a:ext cx="4392000" cy="5143373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55EAB22F-3736-4EA2-9B7D-6B801DA9C56A}"/>
              </a:ext>
            </a:extLst>
          </p:cNvPr>
          <p:cNvSpPr txBox="1"/>
          <p:nvPr/>
        </p:nvSpPr>
        <p:spPr>
          <a:xfrm>
            <a:off x="0" y="6642556"/>
            <a:ext cx="1219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pl-PL" sz="800" dirty="0">
                <a:latin typeface="Bookman Old Style" panose="02050604050505020204" pitchFamily="18" charset="0"/>
              </a:rPr>
              <a:t>N9410-90001 </a:t>
            </a:r>
            <a:r>
              <a:rPr lang="pl-PL" sz="800" dirty="0" err="1">
                <a:latin typeface="Bookman Old Style" panose="02050604050505020204" pitchFamily="18" charset="0"/>
              </a:rPr>
              <a:t>Agilent</a:t>
            </a:r>
            <a:r>
              <a:rPr lang="pl-PL" sz="800" dirty="0">
                <a:latin typeface="Bookman Old Style" panose="02050604050505020204" pitchFamily="18" charset="0"/>
              </a:rPr>
              <a:t> 5500 SPM </a:t>
            </a:r>
            <a:r>
              <a:rPr lang="pl-PL" sz="800" dirty="0" err="1">
                <a:latin typeface="Bookman Old Style" panose="02050604050505020204" pitchFamily="18" charset="0"/>
              </a:rPr>
              <a:t>User’s</a:t>
            </a:r>
            <a:r>
              <a:rPr lang="pl-PL" sz="800" dirty="0">
                <a:latin typeface="Bookman Old Style" panose="02050604050505020204" pitchFamily="18" charset="0"/>
              </a:rPr>
              <a:t> Guide 3, 2008</a:t>
            </a:r>
          </a:p>
        </p:txBody>
      </p:sp>
    </p:spTree>
    <p:extLst>
      <p:ext uri="{BB962C8B-B14F-4D97-AF65-F5344CB8AC3E}">
        <p14:creationId xmlns:p14="http://schemas.microsoft.com/office/powerpoint/2010/main" val="3165883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79DB59C0-3800-4FD9-8A9F-AEAF448FE4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70" y="1149145"/>
            <a:ext cx="7045200" cy="4741582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345C7706-8C2C-4D0A-8E57-60D842447763}"/>
              </a:ext>
            </a:extLst>
          </p:cNvPr>
          <p:cNvSpPr/>
          <p:nvPr/>
        </p:nvSpPr>
        <p:spPr>
          <a:xfrm>
            <a:off x="9103807" y="6370655"/>
            <a:ext cx="3088193" cy="4873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BE5ED3-F30E-4ABA-83F1-6786428CA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77" y="6452727"/>
            <a:ext cx="841312" cy="3445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DDEB74F-CA93-408D-8493-DE720E9EE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40" y="6550208"/>
            <a:ext cx="689854" cy="1955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6FBF3F9-BF05-4AED-B18C-0C3ABCF6B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45" y="6452727"/>
            <a:ext cx="794764" cy="344580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36476AD-C245-4CE5-BB36-9FC16F75DB54}"/>
              </a:ext>
            </a:extLst>
          </p:cNvPr>
          <p:cNvSpPr txBox="1"/>
          <p:nvPr/>
        </p:nvSpPr>
        <p:spPr>
          <a:xfrm>
            <a:off x="0" y="6069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latin typeface="Bookman Old Style" panose="02050604050505020204" pitchFamily="18" charset="0"/>
              </a:rPr>
              <a:t>Mikroskopia sił atomowych (AFM) </a:t>
            </a:r>
            <a:endParaRPr lang="pl-PL" sz="28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EDB044A-2C13-4C65-9465-A258E39839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134" y="4564407"/>
            <a:ext cx="1800000" cy="79450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194B93B-5827-48E9-9335-F6AD93FEEB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917" y="2893095"/>
            <a:ext cx="1800000" cy="38945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E060BFDB-D333-4E02-B6CC-29904F42E8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30" y="1032925"/>
            <a:ext cx="4392000" cy="514337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5C58DB5-F165-45D1-A96D-FAA1DFA910C5}"/>
              </a:ext>
            </a:extLst>
          </p:cNvPr>
          <p:cNvSpPr txBox="1"/>
          <p:nvPr/>
        </p:nvSpPr>
        <p:spPr>
          <a:xfrm>
            <a:off x="0" y="6642556"/>
            <a:ext cx="1219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pl-PL" sz="800" dirty="0">
                <a:latin typeface="Bookman Old Style" panose="02050604050505020204" pitchFamily="18" charset="0"/>
              </a:rPr>
              <a:t>N9410-90001 </a:t>
            </a:r>
            <a:r>
              <a:rPr lang="pl-PL" sz="800" dirty="0" err="1">
                <a:latin typeface="Bookman Old Style" panose="02050604050505020204" pitchFamily="18" charset="0"/>
              </a:rPr>
              <a:t>Agilent</a:t>
            </a:r>
            <a:r>
              <a:rPr lang="pl-PL" sz="800" dirty="0">
                <a:latin typeface="Bookman Old Style" panose="02050604050505020204" pitchFamily="18" charset="0"/>
              </a:rPr>
              <a:t> 5500 SPM </a:t>
            </a:r>
            <a:r>
              <a:rPr lang="pl-PL" sz="800" dirty="0" err="1">
                <a:latin typeface="Bookman Old Style" panose="02050604050505020204" pitchFamily="18" charset="0"/>
              </a:rPr>
              <a:t>User’s</a:t>
            </a:r>
            <a:r>
              <a:rPr lang="pl-PL" sz="800" dirty="0">
                <a:latin typeface="Bookman Old Style" panose="02050604050505020204" pitchFamily="18" charset="0"/>
              </a:rPr>
              <a:t> Guide 3, 2008</a:t>
            </a:r>
          </a:p>
        </p:txBody>
      </p:sp>
    </p:spTree>
    <p:extLst>
      <p:ext uri="{BB962C8B-B14F-4D97-AF65-F5344CB8AC3E}">
        <p14:creationId xmlns:p14="http://schemas.microsoft.com/office/powerpoint/2010/main" val="3181012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E45259B7-F225-4952-87B8-BA03F3AD6D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934" y="1149145"/>
            <a:ext cx="7045200" cy="4741582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345C7706-8C2C-4D0A-8E57-60D842447763}"/>
              </a:ext>
            </a:extLst>
          </p:cNvPr>
          <p:cNvSpPr/>
          <p:nvPr/>
        </p:nvSpPr>
        <p:spPr>
          <a:xfrm>
            <a:off x="9103807" y="6370655"/>
            <a:ext cx="3088193" cy="4873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BE5ED3-F30E-4ABA-83F1-6786428CA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77" y="6452727"/>
            <a:ext cx="841312" cy="3445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DDEB74F-CA93-408D-8493-DE720E9EE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40" y="6550208"/>
            <a:ext cx="689854" cy="1955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6FBF3F9-BF05-4AED-B18C-0C3ABCF6B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45" y="6452727"/>
            <a:ext cx="794764" cy="344580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36476AD-C245-4CE5-BB36-9FC16F75DB54}"/>
              </a:ext>
            </a:extLst>
          </p:cNvPr>
          <p:cNvSpPr txBox="1"/>
          <p:nvPr/>
        </p:nvSpPr>
        <p:spPr>
          <a:xfrm>
            <a:off x="0" y="6069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latin typeface="Bookman Old Style" panose="02050604050505020204" pitchFamily="18" charset="0"/>
              </a:rPr>
              <a:t>Mikroskopia sił atomowych (AFM) </a:t>
            </a:r>
            <a:endParaRPr lang="pl-PL" sz="28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EDB044A-2C13-4C65-9465-A258E39839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134" y="4564407"/>
            <a:ext cx="1800000" cy="79450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194B93B-5827-48E9-9335-F6AD93FEEB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917" y="2893095"/>
            <a:ext cx="1800000" cy="389459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CDE8CE0B-CDAA-4302-AD47-29572132D8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280" y="727647"/>
            <a:ext cx="1800000" cy="786026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F998773-E9E7-4117-9D5D-BDAF97D3F6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30" y="1032925"/>
            <a:ext cx="4392000" cy="5143373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EC89D7C-2143-4977-A862-D48DC9E6A9D0}"/>
              </a:ext>
            </a:extLst>
          </p:cNvPr>
          <p:cNvSpPr txBox="1"/>
          <p:nvPr/>
        </p:nvSpPr>
        <p:spPr>
          <a:xfrm>
            <a:off x="0" y="6642556"/>
            <a:ext cx="1219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pl-PL" sz="800" dirty="0">
                <a:latin typeface="Bookman Old Style" panose="02050604050505020204" pitchFamily="18" charset="0"/>
              </a:rPr>
              <a:t>N9410-90001 </a:t>
            </a:r>
            <a:r>
              <a:rPr lang="pl-PL" sz="800" dirty="0" err="1">
                <a:latin typeface="Bookman Old Style" panose="02050604050505020204" pitchFamily="18" charset="0"/>
              </a:rPr>
              <a:t>Agilent</a:t>
            </a:r>
            <a:r>
              <a:rPr lang="pl-PL" sz="800" dirty="0">
                <a:latin typeface="Bookman Old Style" panose="02050604050505020204" pitchFamily="18" charset="0"/>
              </a:rPr>
              <a:t> 5500 SPM </a:t>
            </a:r>
            <a:r>
              <a:rPr lang="pl-PL" sz="800" dirty="0" err="1">
                <a:latin typeface="Bookman Old Style" panose="02050604050505020204" pitchFamily="18" charset="0"/>
              </a:rPr>
              <a:t>User’s</a:t>
            </a:r>
            <a:r>
              <a:rPr lang="pl-PL" sz="800" dirty="0">
                <a:latin typeface="Bookman Old Style" panose="02050604050505020204" pitchFamily="18" charset="0"/>
              </a:rPr>
              <a:t> Guide 3, 2008</a:t>
            </a:r>
          </a:p>
        </p:txBody>
      </p:sp>
    </p:spTree>
    <p:extLst>
      <p:ext uri="{BB962C8B-B14F-4D97-AF65-F5344CB8AC3E}">
        <p14:creationId xmlns:p14="http://schemas.microsoft.com/office/powerpoint/2010/main" val="1488033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345C7706-8C2C-4D0A-8E57-60D842447763}"/>
              </a:ext>
            </a:extLst>
          </p:cNvPr>
          <p:cNvSpPr/>
          <p:nvPr/>
        </p:nvSpPr>
        <p:spPr>
          <a:xfrm>
            <a:off x="9103807" y="6370655"/>
            <a:ext cx="3088193" cy="4873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BE5ED3-F30E-4ABA-83F1-6786428CA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77" y="6452727"/>
            <a:ext cx="841312" cy="3445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DDEB74F-CA93-408D-8493-DE720E9EE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40" y="6550208"/>
            <a:ext cx="689854" cy="1955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6FBF3F9-BF05-4AED-B18C-0C3ABCF6B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45" y="6452727"/>
            <a:ext cx="794764" cy="34458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FF8D015-4D6A-406D-8671-E7FD0D9792B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0" y="2575286"/>
            <a:ext cx="2880000" cy="2880000"/>
          </a:xfrm>
          <a:prstGeom prst="roundRect">
            <a:avLst>
              <a:gd name="adj" fmla="val 8642"/>
            </a:avLst>
          </a:prstGeom>
          <a:effectLst>
            <a:softEdge rad="0"/>
          </a:effectLst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382815DD-EAF7-4B98-BC7F-0DBD95275722}"/>
              </a:ext>
            </a:extLst>
          </p:cNvPr>
          <p:cNvSpPr txBox="1"/>
          <p:nvPr/>
        </p:nvSpPr>
        <p:spPr>
          <a:xfrm>
            <a:off x="4656000" y="5455286"/>
            <a:ext cx="288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Bruker</a:t>
            </a:r>
            <a:r>
              <a:rPr lang="pl-PL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Dimension</a:t>
            </a:r>
            <a:r>
              <a:rPr lang="pl-PL" dirty="0">
                <a:solidFill>
                  <a:srgbClr val="FF0000"/>
                </a:solidFill>
                <a:latin typeface="Bookman Old Style" panose="02050604050505020204" pitchFamily="18" charset="0"/>
              </a:rPr>
              <a:t> Icon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D0A8FF6-8C2B-45FA-9212-61C64263E6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559" y="2575286"/>
            <a:ext cx="2880000" cy="2880000"/>
          </a:xfrm>
          <a:prstGeom prst="roundRect">
            <a:avLst>
              <a:gd name="adj" fmla="val 8872"/>
            </a:avLst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0A336A22-FF2F-4539-A3B7-64CE40FFB094}"/>
              </a:ext>
            </a:extLst>
          </p:cNvPr>
          <p:cNvSpPr txBox="1"/>
          <p:nvPr/>
        </p:nvSpPr>
        <p:spPr>
          <a:xfrm>
            <a:off x="-10324" y="5442986"/>
            <a:ext cx="45584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Digital Instruments </a:t>
            </a:r>
          </a:p>
          <a:p>
            <a:pPr algn="ctr"/>
            <a:r>
              <a:rPr lang="pl-PL" dirty="0" err="1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MultiMode</a:t>
            </a:r>
            <a:r>
              <a:rPr lang="pl-PL" dirty="0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 AFM-2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94C7051E-ECC8-489D-AC7E-A52817300093}"/>
              </a:ext>
            </a:extLst>
          </p:cNvPr>
          <p:cNvSpPr txBox="1"/>
          <p:nvPr/>
        </p:nvSpPr>
        <p:spPr>
          <a:xfrm>
            <a:off x="8547472" y="5479237"/>
            <a:ext cx="2852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Scienta</a:t>
            </a:r>
            <a:r>
              <a:rPr lang="pl-PL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pl-PL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Omicron</a:t>
            </a:r>
            <a:r>
              <a:rPr lang="pl-PL" sz="1800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pl-PL" sz="1800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VT XA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504C8078-DB5B-4C92-81D6-C70E0B0B7A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97" y="2562986"/>
            <a:ext cx="2880000" cy="2880000"/>
          </a:xfrm>
          <a:prstGeom prst="roundRect">
            <a:avLst>
              <a:gd name="adj" fmla="val 12186"/>
            </a:avLst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C4F7BD3-0539-463C-94CC-D090C1E2CDC1}"/>
              </a:ext>
            </a:extLst>
          </p:cNvPr>
          <p:cNvSpPr txBox="1"/>
          <p:nvPr/>
        </p:nvSpPr>
        <p:spPr>
          <a:xfrm>
            <a:off x="462219" y="298874"/>
            <a:ext cx="1126756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latin typeface="Bookman Old Style" panose="02050604050505020204" pitchFamily="18" charset="0"/>
              </a:rPr>
              <a:t>Wydział Fizyki Uniwersytetu Warszawskiego</a:t>
            </a:r>
          </a:p>
          <a:p>
            <a:pPr algn="ctr"/>
            <a:endParaRPr lang="pl-PL" dirty="0">
              <a:latin typeface="Bookman Old Style" panose="02050604050505020204" pitchFamily="18" charset="0"/>
            </a:endParaRPr>
          </a:p>
          <a:p>
            <a:pPr algn="ctr"/>
            <a:r>
              <a:rPr lang="pl-PL" dirty="0">
                <a:latin typeface="Bookman Old Style" panose="02050604050505020204" pitchFamily="18" charset="0"/>
              </a:rPr>
              <a:t>Zakład Fizyki Ciała Stałego (ZFCS)</a:t>
            </a:r>
          </a:p>
          <a:p>
            <a:pPr algn="ctr"/>
            <a:endParaRPr lang="pl-PL" dirty="0">
              <a:latin typeface="Bookman Old Style" panose="02050604050505020204" pitchFamily="18" charset="0"/>
            </a:endParaRPr>
          </a:p>
          <a:p>
            <a:pPr algn="ctr"/>
            <a:r>
              <a:rPr lang="pl-PL" dirty="0">
                <a:latin typeface="Bookman Old Style" panose="02050604050505020204" pitchFamily="18" charset="0"/>
              </a:rPr>
              <a:t>Laboratorium Nanotechnologii i Struktur Półprzewodnikowych (</a:t>
            </a:r>
            <a:r>
              <a:rPr lang="pl-PL" dirty="0" err="1">
                <a:latin typeface="Bookman Old Style" panose="02050604050505020204" pitchFamily="18" charset="0"/>
              </a:rPr>
              <a:t>LaNSP</a:t>
            </a:r>
            <a:r>
              <a:rPr lang="pl-PL" dirty="0">
                <a:latin typeface="Bookman Old Style" panose="02050604050505020204" pitchFamily="18" charset="0"/>
              </a:rPr>
              <a:t>)</a:t>
            </a:r>
          </a:p>
          <a:p>
            <a:pPr algn="ctr"/>
            <a:endParaRPr lang="pl-PL" dirty="0">
              <a:latin typeface="Bookman Old Style" panose="02050604050505020204" pitchFamily="18" charset="0"/>
            </a:endParaRPr>
          </a:p>
          <a:p>
            <a:pPr algn="ctr"/>
            <a:r>
              <a:rPr lang="pl-PL" dirty="0">
                <a:latin typeface="Bookman Old Style" panose="02050604050505020204" pitchFamily="18" charset="0"/>
              </a:rPr>
              <a:t>Laboratorium Mikroskopii Sił Atomowych</a:t>
            </a:r>
          </a:p>
        </p:txBody>
      </p:sp>
    </p:spTree>
    <p:extLst>
      <p:ext uri="{BB962C8B-B14F-4D97-AF65-F5344CB8AC3E}">
        <p14:creationId xmlns:p14="http://schemas.microsoft.com/office/powerpoint/2010/main" val="261472563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30920</TotalTime>
  <Words>1237</Words>
  <Application>Microsoft Office PowerPoint</Application>
  <PresentationFormat>Panoramiczny</PresentationFormat>
  <Paragraphs>367</Paragraphs>
  <Slides>24</Slides>
  <Notes>23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0" baseType="lpstr">
      <vt:lpstr>Arial</vt:lpstr>
      <vt:lpstr>Bookman Old Style</vt:lpstr>
      <vt:lpstr>Calibri</vt:lpstr>
      <vt:lpstr>Calibri Light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Jan Pawłowski</dc:creator>
  <cp:lastModifiedBy>Agata Sawicka</cp:lastModifiedBy>
  <cp:revision>512</cp:revision>
  <dcterms:created xsi:type="dcterms:W3CDTF">2022-09-29T07:59:46Z</dcterms:created>
  <dcterms:modified xsi:type="dcterms:W3CDTF">2023-03-03T08:54:29Z</dcterms:modified>
</cp:coreProperties>
</file>