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8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8BFC0B-B4D1-4F45-9A55-F2277EEB24E5}" type="datetimeFigureOut">
              <a:rPr lang="pl-PL" smtClean="0"/>
              <a:t>27.02.2023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DF195-118A-41F1-9C07-23C805FC0D05}" type="slidenum">
              <a:rPr lang="pl-PL" smtClean="0"/>
              <a:t>‹#›</a:t>
            </a:fld>
            <a:endParaRPr lang="pl-PL"/>
          </a:p>
        </p:txBody>
      </p:sp>
    </p:spTree>
    <p:extLst>
      <p:ext uri="{BB962C8B-B14F-4D97-AF65-F5344CB8AC3E}">
        <p14:creationId xmlns:p14="http://schemas.microsoft.com/office/powerpoint/2010/main" val="1690928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6E4E00-2ACF-5E54-47DE-3E11F24F5586}"/>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B0ED0403-4854-F0DD-D7AB-39605467FB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2E1856B-1EF2-D150-DB1B-C8E9920C2973}"/>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5" name="Symbol zastępczy stopki 4">
            <a:extLst>
              <a:ext uri="{FF2B5EF4-FFF2-40B4-BE49-F238E27FC236}">
                <a16:creationId xmlns:a16="http://schemas.microsoft.com/office/drawing/2014/main" id="{6B6B74F3-438F-DCE6-0BD9-B877241D348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EF97F08-3F58-9160-C6E1-A77BF9AD208C}"/>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3807198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A9279F-3A50-26F6-442B-7141E366499D}"/>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DCBD010F-0249-89D7-6BB5-18EFCA50B9EC}"/>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479C417-DE26-72D7-033C-3D18D7D5790F}"/>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5" name="Symbol zastępczy stopki 4">
            <a:extLst>
              <a:ext uri="{FF2B5EF4-FFF2-40B4-BE49-F238E27FC236}">
                <a16:creationId xmlns:a16="http://schemas.microsoft.com/office/drawing/2014/main" id="{C86AD581-32D1-CA52-F692-6AA2CF2E5A8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0F4F59B-6E21-6256-9544-D81998B3E145}"/>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296345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1F887DAE-0999-57D4-14D5-C1D4E84B2A1E}"/>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84A1AD59-0BC5-876C-EF7B-132E5F528155}"/>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974A580-6040-455D-564E-91B82EAD7630}"/>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5" name="Symbol zastępczy stopki 4">
            <a:extLst>
              <a:ext uri="{FF2B5EF4-FFF2-40B4-BE49-F238E27FC236}">
                <a16:creationId xmlns:a16="http://schemas.microsoft.com/office/drawing/2014/main" id="{DFA3C785-938E-EB3F-9902-BBB75D608C6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DE5AB79-9EC5-AAE8-BD66-9BD639ACB7A4}"/>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3537932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7B3DBB-452A-D996-F835-0CDB86A3C72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B8C394B-FC2B-8966-A4D9-48E9DE664FC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E5758B2-55EB-5136-62BF-594925D5029D}"/>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5" name="Symbol zastępczy stopki 4">
            <a:extLst>
              <a:ext uri="{FF2B5EF4-FFF2-40B4-BE49-F238E27FC236}">
                <a16:creationId xmlns:a16="http://schemas.microsoft.com/office/drawing/2014/main" id="{A0B299FA-031D-174B-1E40-B0CCCF19F1A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5C7474B-5D5E-097C-5AD6-BCE632BE9A79}"/>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240919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C77C0B-BA33-ED5A-171A-9C6FB9ADA887}"/>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5670E54A-9C1E-A120-D612-3D3926D4C8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1B9006E2-29DE-6DB6-CC43-66A8563D026B}"/>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5" name="Symbol zastępczy stopki 4">
            <a:extLst>
              <a:ext uri="{FF2B5EF4-FFF2-40B4-BE49-F238E27FC236}">
                <a16:creationId xmlns:a16="http://schemas.microsoft.com/office/drawing/2014/main" id="{FBBCD1B0-107C-E2AB-8C12-DC0A9735F85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1C3F1B6-03F0-305D-27CA-890815F49CF9}"/>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1364825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8BCFDD-2D6E-7577-4D13-2D014F20AC9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6C8D5A8-7891-9EE0-CBE7-EF74C3157E79}"/>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3FBA0BC5-F220-FE06-B39B-8E8156964902}"/>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FA8A5A4F-142B-069F-ADAB-A0A038ACA181}"/>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6" name="Symbol zastępczy stopki 5">
            <a:extLst>
              <a:ext uri="{FF2B5EF4-FFF2-40B4-BE49-F238E27FC236}">
                <a16:creationId xmlns:a16="http://schemas.microsoft.com/office/drawing/2014/main" id="{A668803E-344A-7EDC-DCC7-706C950AD6B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0E9AE9D-3EC6-6125-0763-5CAE9E9982DC}"/>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349301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8D5088-7996-A7FA-4B33-60A81A873ACE}"/>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426159A9-ADDC-7972-99B1-CD78182A2A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9B60819D-ED81-D27D-B5DE-AA6C75A40EF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EE2F8B9-8732-1076-6F17-655ED45618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1D907D28-6657-1926-ED24-ED645F47B4CA}"/>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0621E2FD-2AC6-8B9A-9561-15E36EAF2294}"/>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8" name="Symbol zastępczy stopki 7">
            <a:extLst>
              <a:ext uri="{FF2B5EF4-FFF2-40B4-BE49-F238E27FC236}">
                <a16:creationId xmlns:a16="http://schemas.microsoft.com/office/drawing/2014/main" id="{003E036A-2BF4-F2D8-8513-4A60D4251E9A}"/>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F74367E6-CAFC-3FEA-7B48-447516162601}"/>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663477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3E8FF4-F99A-A38C-07D2-DA768B8779C6}"/>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E79CA242-9CFC-5C5E-205A-3C1115C03747}"/>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4" name="Symbol zastępczy stopki 3">
            <a:extLst>
              <a:ext uri="{FF2B5EF4-FFF2-40B4-BE49-F238E27FC236}">
                <a16:creationId xmlns:a16="http://schemas.microsoft.com/office/drawing/2014/main" id="{BC311045-DD57-2435-8261-DD309D58736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2CF0A628-D13A-CE4B-E711-1A7F0F762BF7}"/>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371667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0BF6381B-D9BE-46FF-4E58-5A2BF114917E}"/>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3" name="Symbol zastępczy stopki 2">
            <a:extLst>
              <a:ext uri="{FF2B5EF4-FFF2-40B4-BE49-F238E27FC236}">
                <a16:creationId xmlns:a16="http://schemas.microsoft.com/office/drawing/2014/main" id="{5B29ECB9-C70D-4224-288F-47F1917C81EF}"/>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A2D11B5A-8CEB-AD0E-6928-1BA2EFD894FC}"/>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3771911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8DF8FB-EFB3-89C6-8E74-205FF2994A4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547F1C2A-AF8F-88D6-9A23-F9094C44CD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B0874F8C-1A32-CB41-7295-369EC82E6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0F827B1-1394-8C90-2E65-D29A6BD4DFFF}"/>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6" name="Symbol zastępczy stopki 5">
            <a:extLst>
              <a:ext uri="{FF2B5EF4-FFF2-40B4-BE49-F238E27FC236}">
                <a16:creationId xmlns:a16="http://schemas.microsoft.com/office/drawing/2014/main" id="{7027E9CD-7C80-5A05-87B5-047D537B225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E6EE72E-2ABD-5154-AF54-294B04E02862}"/>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257402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6CF7A3-A26B-519A-4F0D-16991686461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49842FB5-7151-6484-1354-5D45D443E6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CC5E3764-7CE8-C707-0F32-1A0420BFA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AE502F9-619C-4302-A644-F554EF703266}"/>
              </a:ext>
            </a:extLst>
          </p:cNvPr>
          <p:cNvSpPr>
            <a:spLocks noGrp="1"/>
          </p:cNvSpPr>
          <p:nvPr>
            <p:ph type="dt" sz="half" idx="10"/>
          </p:nvPr>
        </p:nvSpPr>
        <p:spPr/>
        <p:txBody>
          <a:bodyPr/>
          <a:lstStyle/>
          <a:p>
            <a:fld id="{BFA387B5-6B51-42AC-A910-1E74529B3AD4}" type="datetimeFigureOut">
              <a:rPr lang="pl-PL" smtClean="0"/>
              <a:t>27.02.2023</a:t>
            </a:fld>
            <a:endParaRPr lang="pl-PL"/>
          </a:p>
        </p:txBody>
      </p:sp>
      <p:sp>
        <p:nvSpPr>
          <p:cNvPr id="6" name="Symbol zastępczy stopki 5">
            <a:extLst>
              <a:ext uri="{FF2B5EF4-FFF2-40B4-BE49-F238E27FC236}">
                <a16:creationId xmlns:a16="http://schemas.microsoft.com/office/drawing/2014/main" id="{C3ABADB4-58B0-022B-405A-C27CDCCD5DC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AFA2698-D7F8-3C31-A6D6-99073950ABF3}"/>
              </a:ext>
            </a:extLst>
          </p:cNvPr>
          <p:cNvSpPr>
            <a:spLocks noGrp="1"/>
          </p:cNvSpPr>
          <p:nvPr>
            <p:ph type="sldNum" sz="quarter" idx="12"/>
          </p:nvPr>
        </p:nvSpPr>
        <p:spPr/>
        <p:txBody>
          <a:bodyPr/>
          <a:lstStyle/>
          <a:p>
            <a:fld id="{78A9D139-294A-4ABE-B1CC-2A336A3EBFFD}" type="slidenum">
              <a:rPr lang="pl-PL" smtClean="0"/>
              <a:t>‹#›</a:t>
            </a:fld>
            <a:endParaRPr lang="pl-PL"/>
          </a:p>
        </p:txBody>
      </p:sp>
    </p:spTree>
    <p:extLst>
      <p:ext uri="{BB962C8B-B14F-4D97-AF65-F5344CB8AC3E}">
        <p14:creationId xmlns:p14="http://schemas.microsoft.com/office/powerpoint/2010/main" val="3036851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70AE5BFC-A489-955B-2CB2-59477ED84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45B19E48-FC36-BDAE-F165-4C937D28C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730A064-79A5-2A85-B65C-7F290F2EF6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387B5-6B51-42AC-A910-1E74529B3AD4}" type="datetimeFigureOut">
              <a:rPr lang="pl-PL" smtClean="0"/>
              <a:t>27.02.2023</a:t>
            </a:fld>
            <a:endParaRPr lang="pl-PL"/>
          </a:p>
        </p:txBody>
      </p:sp>
      <p:sp>
        <p:nvSpPr>
          <p:cNvPr id="5" name="Symbol zastępczy stopki 4">
            <a:extLst>
              <a:ext uri="{FF2B5EF4-FFF2-40B4-BE49-F238E27FC236}">
                <a16:creationId xmlns:a16="http://schemas.microsoft.com/office/drawing/2014/main" id="{FCCFCF95-77DF-1EE1-FDEF-4C8E31DFCD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988CD83D-0067-7F2B-F7FB-C35CFE45B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9D139-294A-4ABE-B1CC-2A336A3EBFFD}" type="slidenum">
              <a:rPr lang="pl-PL" smtClean="0"/>
              <a:t>‹#›</a:t>
            </a:fld>
            <a:endParaRPr lang="pl-PL"/>
          </a:p>
        </p:txBody>
      </p:sp>
    </p:spTree>
    <p:extLst>
      <p:ext uri="{BB962C8B-B14F-4D97-AF65-F5344CB8AC3E}">
        <p14:creationId xmlns:p14="http://schemas.microsoft.com/office/powerpoint/2010/main" val="3582016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ipcc.ch/report/ar6/wg1/"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44B08EC-0862-44F9-D5B0-90E228770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6036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B975F9C-FC34-20A2-0FF5-91B184FB4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6" y="4211933"/>
            <a:ext cx="4414838" cy="2354580"/>
          </a:xfrm>
          <a:prstGeom prst="rect">
            <a:avLst/>
          </a:prstGeom>
        </p:spPr>
      </p:pic>
      <p:pic>
        <p:nvPicPr>
          <p:cNvPr id="15" name="Obraz 14">
            <a:extLst>
              <a:ext uri="{FF2B5EF4-FFF2-40B4-BE49-F238E27FC236}">
                <a16:creationId xmlns:a16="http://schemas.microsoft.com/office/drawing/2014/main" id="{EED0E6C0-E3E8-2729-8699-B037F94DA2A1}"/>
              </a:ext>
            </a:extLst>
          </p:cNvPr>
          <p:cNvPicPr>
            <a:picLocks noChangeAspect="1"/>
          </p:cNvPicPr>
          <p:nvPr/>
        </p:nvPicPr>
        <p:blipFill rotWithShape="1">
          <a:blip r:embed="rId3">
            <a:extLst>
              <a:ext uri="{28A0092B-C50C-407E-A947-70E740481C1C}">
                <a14:useLocalDpi xmlns:a14="http://schemas.microsoft.com/office/drawing/2010/main" val="0"/>
              </a:ext>
            </a:extLst>
          </a:blip>
          <a:srcRect l="3749" t="10707" r="3990" b="11377"/>
          <a:stretch/>
        </p:blipFill>
        <p:spPr>
          <a:xfrm>
            <a:off x="79247" y="412995"/>
            <a:ext cx="4463776" cy="2827302"/>
          </a:xfrm>
          <a:prstGeom prst="rect">
            <a:avLst/>
          </a:prstGeom>
        </p:spPr>
      </p:pic>
      <p:sp>
        <p:nvSpPr>
          <p:cNvPr id="2" name="pole tekstowe 1">
            <a:extLst>
              <a:ext uri="{FF2B5EF4-FFF2-40B4-BE49-F238E27FC236}">
                <a16:creationId xmlns:a16="http://schemas.microsoft.com/office/drawing/2014/main" id="{E908F524-C58D-DBA2-74CC-D4A668AA5962}"/>
              </a:ext>
            </a:extLst>
          </p:cNvPr>
          <p:cNvSpPr txBox="1"/>
          <p:nvPr/>
        </p:nvSpPr>
        <p:spPr>
          <a:xfrm>
            <a:off x="4634344" y="0"/>
            <a:ext cx="7478409" cy="6740307"/>
          </a:xfrm>
          <a:prstGeom prst="rect">
            <a:avLst/>
          </a:prstGeom>
          <a:noFill/>
        </p:spPr>
        <p:txBody>
          <a:bodyPr wrap="square" rtlCol="0">
            <a:spAutoFit/>
          </a:bodyPr>
          <a:lstStyle/>
          <a:p>
            <a:pPr algn="just" defTabSz="180000"/>
            <a:r>
              <a:rPr lang="es-ES" sz="2000" b="1" dirty="0">
                <a:latin typeface="Calibri" panose="020F0502020204030204" pitchFamily="34" charset="0"/>
              </a:rPr>
              <a:t>TSI LAS3340 laserowy spe</a:t>
            </a:r>
            <a:r>
              <a:rPr lang="pl-PL" sz="2000" b="1" dirty="0">
                <a:latin typeface="Calibri" panose="020F0502020204030204" pitchFamily="34" charset="0"/>
              </a:rPr>
              <a:t>k</a:t>
            </a:r>
            <a:r>
              <a:rPr lang="es-ES" sz="2000" b="1" dirty="0">
                <a:latin typeface="Calibri" panose="020F0502020204030204" pitchFamily="34" charset="0"/>
              </a:rPr>
              <a:t>trometr aerozolowy</a:t>
            </a:r>
            <a:r>
              <a:rPr lang="pl-PL" sz="2000" b="1" dirty="0">
                <a:latin typeface="Calibri" panose="020F0502020204030204" pitchFamily="34" charset="0"/>
              </a:rPr>
              <a:t>. Na podstawie 	pomiaru ilości rozpraszanego światła na pojedynczych cząstkach 	przyrząd określa ich rozmiar w zakresie od 0,1 do 7.5 </a:t>
            </a:r>
            <a:r>
              <a:rPr lang="el-GR" sz="2000" b="1" dirty="0">
                <a:latin typeface="Calibri" panose="020F0502020204030204" pitchFamily="34" charset="0"/>
              </a:rPr>
              <a:t>μ</a:t>
            </a:r>
            <a:r>
              <a:rPr lang="pl-PL" sz="2000" b="1" dirty="0">
                <a:latin typeface="Calibri" panose="020F0502020204030204" pitchFamily="34" charset="0"/>
              </a:rPr>
              <a:t>m z 	rozdzielczością 	2,5% oraz ich koncentracje w zakresie do 18000 	cząstek/cm</a:t>
            </a:r>
            <a:r>
              <a:rPr lang="pl-PL" sz="2000" b="1" baseline="30000" dirty="0">
                <a:latin typeface="Calibri" panose="020F0502020204030204" pitchFamily="34" charset="0"/>
              </a:rPr>
              <a:t>-3</a:t>
            </a:r>
            <a:r>
              <a:rPr lang="pl-PL" sz="2000" b="1" baseline="0" dirty="0">
                <a:latin typeface="Calibri" panose="020F0502020204030204" pitchFamily="34" charset="0"/>
              </a:rPr>
              <a:t> dla 	przepływu powietrza 10 cm</a:t>
            </a:r>
            <a:r>
              <a:rPr lang="pl-PL" sz="2000" b="1" baseline="30000" dirty="0">
                <a:latin typeface="Calibri" panose="020F0502020204030204" pitchFamily="34" charset="0"/>
              </a:rPr>
              <a:t>3</a:t>
            </a:r>
            <a:r>
              <a:rPr lang="pl-PL" sz="2000" b="1" baseline="0" dirty="0">
                <a:latin typeface="Calibri" panose="020F0502020204030204" pitchFamily="34" charset="0"/>
              </a:rPr>
              <a:t>/min. Przy mniejszych 	koncentracjach przepływ można proporcjonalnie zwiększyć, 	maksymalnie do 95cm</a:t>
            </a:r>
            <a:r>
              <a:rPr lang="pl-PL" sz="2000" b="1" baseline="30000" dirty="0">
                <a:latin typeface="Calibri" panose="020F0502020204030204" pitchFamily="34" charset="0"/>
              </a:rPr>
              <a:t>3</a:t>
            </a:r>
            <a:r>
              <a:rPr lang="pl-PL" sz="2000" b="1" dirty="0">
                <a:latin typeface="Calibri" panose="020F0502020204030204" pitchFamily="34" charset="0"/>
              </a:rPr>
              <a:t>/min. Cząstki zliczane są w 100 	logarytmicznie rozłożonych przedziałach wielkości. Zakres 	pomiarowy można zawęzić zarówno z góry jak i z dołu. Źródłem 	światła jest l</a:t>
            </a:r>
            <a:r>
              <a:rPr lang="pl-PL" sz="2000" b="1" baseline="0" dirty="0">
                <a:latin typeface="Calibri" panose="020F0502020204030204" pitchFamily="34" charset="0"/>
              </a:rPr>
              <a:t>aser He-Ne pracujący na długości fali 633 nm. 	Powietrze formowane jest w wąski strumień przepływający 	wewnątrz rezonatora lasera w kierunku prostopadłym do wiązki 	światła.</a:t>
            </a:r>
          </a:p>
          <a:p>
            <a:pPr algn="just" defTabSz="180000"/>
            <a:endParaRPr lang="pl-PL" sz="1200" b="1" dirty="0">
              <a:latin typeface="Calibri" panose="020F0502020204030204" pitchFamily="34" charset="0"/>
            </a:endParaRPr>
          </a:p>
          <a:p>
            <a:pPr algn="just" defTabSz="180000"/>
            <a:r>
              <a:rPr lang="en-US" sz="2000" b="1" dirty="0"/>
              <a:t>D</a:t>
            </a:r>
            <a:r>
              <a:rPr lang="pl-PL" sz="2000" b="1" dirty="0"/>
              <a:t>ROPLET</a:t>
            </a:r>
            <a:r>
              <a:rPr lang="en-US" sz="2000" b="1" dirty="0"/>
              <a:t> M</a:t>
            </a:r>
            <a:r>
              <a:rPr lang="pl-PL" sz="2000" b="1" dirty="0"/>
              <a:t>EASUREMENT TECHNOLOGIES PAX PHOTOACOUSTIC 	EXTINCTIOMETER </a:t>
            </a:r>
            <a:r>
              <a:rPr lang="pl-PL" sz="2000" b="1" dirty="0" err="1">
                <a:latin typeface="Calibri" panose="020F0502020204030204" pitchFamily="34" charset="0"/>
              </a:rPr>
              <a:t>ekstynkcjometr</a:t>
            </a:r>
            <a:r>
              <a:rPr lang="pl-PL" sz="2000" b="1" dirty="0">
                <a:latin typeface="Calibri" panose="020F0502020204030204" pitchFamily="34" charset="0"/>
              </a:rPr>
              <a:t> </a:t>
            </a:r>
            <a:r>
              <a:rPr lang="pl-PL" sz="2000" b="1" dirty="0" err="1">
                <a:latin typeface="Calibri" panose="020F0502020204030204" pitchFamily="34" charset="0"/>
              </a:rPr>
              <a:t>fotoakustyczny</a:t>
            </a:r>
            <a:r>
              <a:rPr lang="pl-PL" sz="2000" b="1" dirty="0">
                <a:latin typeface="Calibri" panose="020F0502020204030204" pitchFamily="34" charset="0"/>
              </a:rPr>
              <a:t>. Przyrząd mierzy 	jednocześnie współczynniki rozpraszania i absorpcji. Współczynnik 	rozpraszania mierzony jest za pomocą fotodetektora. Absorpcja 	wyznaczana jest za pomocą pomiaru natężenia dźwięku 	generowanego w wyniku podgrzewania powietrza modulowanym i 	pochłanianym przez aerozol światłem lasera. Laser pracuje na 	długość fali 532 lub 870nm (zależnie od modelu)</a:t>
            </a:r>
          </a:p>
        </p:txBody>
      </p:sp>
    </p:spTree>
    <p:extLst>
      <p:ext uri="{BB962C8B-B14F-4D97-AF65-F5344CB8AC3E}">
        <p14:creationId xmlns:p14="http://schemas.microsoft.com/office/powerpoint/2010/main" val="70344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5C94F03-C12F-C46F-7D7F-631062D60E14}"/>
              </a:ext>
            </a:extLst>
          </p:cNvPr>
          <p:cNvPicPr>
            <a:picLocks noChangeAspect="1"/>
          </p:cNvPicPr>
          <p:nvPr/>
        </p:nvPicPr>
        <p:blipFill rotWithShape="1">
          <a:blip r:embed="rId2">
            <a:extLst>
              <a:ext uri="{28A0092B-C50C-407E-A947-70E740481C1C}">
                <a14:useLocalDpi xmlns:a14="http://schemas.microsoft.com/office/drawing/2010/main" val="0"/>
              </a:ext>
            </a:extLst>
          </a:blip>
          <a:srcRect l="9777" t="14247" r="6238" b="5881"/>
          <a:stretch/>
        </p:blipFill>
        <p:spPr>
          <a:xfrm>
            <a:off x="107212" y="91382"/>
            <a:ext cx="3583501" cy="2275209"/>
          </a:xfrm>
          <a:prstGeom prst="rect">
            <a:avLst/>
          </a:prstGeom>
        </p:spPr>
      </p:pic>
      <p:pic>
        <p:nvPicPr>
          <p:cNvPr id="5" name="Obraz 4">
            <a:extLst>
              <a:ext uri="{FF2B5EF4-FFF2-40B4-BE49-F238E27FC236}">
                <a16:creationId xmlns:a16="http://schemas.microsoft.com/office/drawing/2014/main" id="{599C4EF8-B4BE-C5D0-1429-35E3136828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l="5763" t="17636" r="5587" b="7484"/>
          <a:stretch/>
        </p:blipFill>
        <p:spPr>
          <a:xfrm>
            <a:off x="107212" y="2366591"/>
            <a:ext cx="3600000" cy="2030068"/>
          </a:xfrm>
          <a:prstGeom prst="rect">
            <a:avLst/>
          </a:prstGeom>
        </p:spPr>
      </p:pic>
      <p:pic>
        <p:nvPicPr>
          <p:cNvPr id="9" name="Obraz 8">
            <a:extLst>
              <a:ext uri="{FF2B5EF4-FFF2-40B4-BE49-F238E27FC236}">
                <a16:creationId xmlns:a16="http://schemas.microsoft.com/office/drawing/2014/main" id="{CD664A3A-F1EB-8753-A047-77872AAB27FC}"/>
              </a:ext>
            </a:extLst>
          </p:cNvPr>
          <p:cNvPicPr>
            <a:picLocks noChangeAspect="1"/>
          </p:cNvPicPr>
          <p:nvPr/>
        </p:nvPicPr>
        <p:blipFill rotWithShape="1">
          <a:blip r:embed="rId5">
            <a:extLst>
              <a:ext uri="{28A0092B-C50C-407E-A947-70E740481C1C}">
                <a14:useLocalDpi xmlns:a14="http://schemas.microsoft.com/office/drawing/2010/main" val="0"/>
              </a:ext>
            </a:extLst>
          </a:blip>
          <a:srcRect l="421" t="26042" r="1306" b="25767"/>
          <a:stretch/>
        </p:blipFill>
        <p:spPr>
          <a:xfrm>
            <a:off x="345013" y="4907337"/>
            <a:ext cx="2957919" cy="1450501"/>
          </a:xfrm>
          <a:prstGeom prst="rect">
            <a:avLst/>
          </a:prstGeom>
        </p:spPr>
      </p:pic>
      <p:pic>
        <p:nvPicPr>
          <p:cNvPr id="7" name="Obraz 6">
            <a:extLst>
              <a:ext uri="{FF2B5EF4-FFF2-40B4-BE49-F238E27FC236}">
                <a16:creationId xmlns:a16="http://schemas.microsoft.com/office/drawing/2014/main" id="{2037C1A9-87D6-A95B-169C-98A6619D89F5}"/>
              </a:ext>
            </a:extLst>
          </p:cNvPr>
          <p:cNvPicPr>
            <a:picLocks noChangeAspect="1"/>
          </p:cNvPicPr>
          <p:nvPr/>
        </p:nvPicPr>
        <p:blipFill rotWithShape="1">
          <a:blip r:embed="rId6">
            <a:extLst>
              <a:ext uri="{28A0092B-C50C-407E-A947-70E740481C1C}">
                <a14:useLocalDpi xmlns:a14="http://schemas.microsoft.com/office/drawing/2010/main" val="0"/>
              </a:ext>
            </a:extLst>
          </a:blip>
          <a:srcRect l="8778" t="11326" r="18509" b="-8277"/>
          <a:stretch/>
        </p:blipFill>
        <p:spPr>
          <a:xfrm>
            <a:off x="8484790" y="3511522"/>
            <a:ext cx="3600000" cy="3600000"/>
          </a:xfrm>
          <a:prstGeom prst="rect">
            <a:avLst/>
          </a:prstGeom>
        </p:spPr>
      </p:pic>
      <p:sp>
        <p:nvSpPr>
          <p:cNvPr id="8" name="pole tekstowe 7">
            <a:extLst>
              <a:ext uri="{FF2B5EF4-FFF2-40B4-BE49-F238E27FC236}">
                <a16:creationId xmlns:a16="http://schemas.microsoft.com/office/drawing/2014/main" id="{6F4FFEBB-74AA-1804-5AD4-8A26E4C29571}"/>
              </a:ext>
            </a:extLst>
          </p:cNvPr>
          <p:cNvSpPr txBox="1"/>
          <p:nvPr/>
        </p:nvSpPr>
        <p:spPr>
          <a:xfrm>
            <a:off x="3690712" y="91382"/>
            <a:ext cx="8394075" cy="3785652"/>
          </a:xfrm>
          <a:prstGeom prst="rect">
            <a:avLst/>
          </a:prstGeom>
          <a:noFill/>
        </p:spPr>
        <p:txBody>
          <a:bodyPr wrap="square" rtlCol="0">
            <a:spAutoFit/>
          </a:bodyPr>
          <a:lstStyle/>
          <a:p>
            <a:pPr algn="just" defTabSz="180000"/>
            <a:r>
              <a:rPr lang="pl-PL" sz="2000" b="1" dirty="0"/>
              <a:t>MAGEE STIENTIFIC AE-33 </a:t>
            </a:r>
            <a:r>
              <a:rPr lang="pl-PL" sz="2000" b="1" dirty="0" err="1"/>
              <a:t>etalometr</a:t>
            </a:r>
            <a:r>
              <a:rPr lang="pl-PL" sz="2000" b="1" dirty="0"/>
              <a:t>. Przyrząd mierzy współczynnik absorbcji 	światła i przelicza go na efektywną masową koncentrację cząstek węgla 	pierwiastkowego.  Powietrze przepuszczane jest przez filtr na którym 	osadzają się cząstki aerozolu, następnie mierzone jest osłabienie 	przechodzącego przez niego strumienia światła. Szybkość zmiany </a:t>
            </a:r>
            <a:r>
              <a:rPr lang="pl-PL" sz="2000" b="1" dirty="0" err="1"/>
              <a:t>atenuacji</a:t>
            </a:r>
            <a:r>
              <a:rPr lang="pl-PL" sz="2000" b="1" dirty="0"/>
              <a:t> 	</a:t>
            </a:r>
            <a:r>
              <a:rPr lang="pl-PL" sz="2000" b="1"/>
              <a:t>światła proporcjonalna </a:t>
            </a:r>
            <a:r>
              <a:rPr lang="pl-PL" sz="2000" b="1" dirty="0"/>
              <a:t>jest do współczynnika absorbcji powietrza. Pomiar 	dokonywany jest dla 7 długości fal - </a:t>
            </a:r>
            <a:r>
              <a:rPr lang="pl-PL" sz="2000" b="1" dirty="0">
                <a:latin typeface="Calibri" panose="020F0502020204030204" pitchFamily="34" charset="0"/>
              </a:rPr>
              <a:t>370, 470, 520, 590, 660, 880, 950nm, co 	pozwala odróżnić cząstki powstałe na skutek spalania paliw kopalnych i 	biomasy. Przepływ powietrza można ustawić w zakresie 2-5l/min. Czułość 	przyrządu wynosi 0.03 </a:t>
            </a:r>
            <a:r>
              <a:rPr lang="el-GR" sz="2000" b="1" dirty="0">
                <a:latin typeface="Calibri" panose="020F0502020204030204" pitchFamily="34" charset="0"/>
              </a:rPr>
              <a:t>μ</a:t>
            </a:r>
            <a:r>
              <a:rPr lang="pl-PL" sz="2000" b="1" dirty="0">
                <a:latin typeface="Calibri" panose="020F0502020204030204" pitchFamily="34" charset="0"/>
              </a:rPr>
              <a:t>g/m3 (dla czasu pomiaru 1min)</a:t>
            </a:r>
            <a:r>
              <a:rPr lang="el-GR" sz="2000" b="1" dirty="0">
                <a:latin typeface="Calibri" panose="020F0502020204030204" pitchFamily="34" charset="0"/>
              </a:rPr>
              <a:t>.</a:t>
            </a:r>
            <a:r>
              <a:rPr lang="pl-PL" sz="2000" b="1" dirty="0">
                <a:latin typeface="Calibri" panose="020F0502020204030204" pitchFamily="34" charset="0"/>
              </a:rPr>
              <a:t> Gdy 	przepuszczalność światła przekroczy progową wartość, taśma filtra                 	</a:t>
            </a:r>
            <a:endParaRPr lang="pl-PL" sz="2000" b="1" dirty="0"/>
          </a:p>
        </p:txBody>
      </p:sp>
      <p:sp>
        <p:nvSpPr>
          <p:cNvPr id="10" name="pole tekstowe 9">
            <a:extLst>
              <a:ext uri="{FF2B5EF4-FFF2-40B4-BE49-F238E27FC236}">
                <a16:creationId xmlns:a16="http://schemas.microsoft.com/office/drawing/2014/main" id="{CC5753BA-BEF9-EE56-FE91-6BE23B89D851}"/>
              </a:ext>
            </a:extLst>
          </p:cNvPr>
          <p:cNvSpPr txBox="1"/>
          <p:nvPr/>
        </p:nvSpPr>
        <p:spPr>
          <a:xfrm>
            <a:off x="3707211" y="3429000"/>
            <a:ext cx="4533900" cy="3477875"/>
          </a:xfrm>
          <a:prstGeom prst="rect">
            <a:avLst/>
          </a:prstGeom>
          <a:noFill/>
        </p:spPr>
        <p:txBody>
          <a:bodyPr wrap="square" rtlCol="0">
            <a:spAutoFit/>
          </a:bodyPr>
          <a:lstStyle/>
          <a:p>
            <a:pPr algn="just" defTabSz="180000"/>
            <a:r>
              <a:rPr lang="pl-PL" sz="2000" b="1" dirty="0">
                <a:latin typeface="Calibri" panose="020F0502020204030204" pitchFamily="34" charset="0"/>
              </a:rPr>
              <a:t>	jest automatycznie przesuwana. 10 	metrowa rolka wystarcza na miesiąc 	pracy lub dłużej w zależności od ilości 	zanieczyszczeń w powietrzu.</a:t>
            </a:r>
            <a:endParaRPr lang="pl-PL" sz="2000" b="1" dirty="0"/>
          </a:p>
          <a:p>
            <a:pPr algn="just" defTabSz="180000"/>
            <a:r>
              <a:rPr lang="pl-PL" sz="2000" b="1" dirty="0"/>
              <a:t>AETHLABS AE-51 to przenośny </a:t>
            </a:r>
            <a:r>
              <a:rPr lang="pl-PL" sz="2000" b="1" dirty="0" err="1"/>
              <a:t>etalometr</a:t>
            </a:r>
            <a:r>
              <a:rPr lang="pl-PL" sz="2000" b="1" dirty="0"/>
              <a:t> 	z zasilaniem akumulatorowym. Mierzy 	za pomocą światła o długości fali 	880nm i filtra listkowego. </a:t>
            </a:r>
            <a:r>
              <a:rPr lang="pl-PL" sz="2000" b="1" dirty="0">
                <a:latin typeface="Calibri" panose="020F0502020204030204" pitchFamily="34" charset="0"/>
              </a:rPr>
              <a:t>Czułość 	wynosi 0.1</a:t>
            </a:r>
            <a:r>
              <a:rPr lang="el-GR" sz="2000" b="1" dirty="0">
                <a:latin typeface="Calibri" panose="020F0502020204030204" pitchFamily="34" charset="0"/>
              </a:rPr>
              <a:t>μ</a:t>
            </a:r>
            <a:r>
              <a:rPr lang="pl-PL" sz="2000" b="1" dirty="0">
                <a:latin typeface="Calibri" panose="020F0502020204030204" pitchFamily="34" charset="0"/>
              </a:rPr>
              <a:t>g/m3. </a:t>
            </a:r>
            <a:r>
              <a:rPr lang="pl-PL" sz="2000" b="1" dirty="0"/>
              <a:t>Kompaktowy 	rozmiar umożliwia pomiar z pokładu 	</a:t>
            </a:r>
            <a:r>
              <a:rPr lang="pl-PL" sz="2000" b="1" dirty="0" err="1"/>
              <a:t>drona</a:t>
            </a:r>
            <a:r>
              <a:rPr lang="pl-PL" sz="2000" b="1" dirty="0"/>
              <a:t>.</a:t>
            </a:r>
          </a:p>
        </p:txBody>
      </p:sp>
    </p:spTree>
    <p:extLst>
      <p:ext uri="{BB962C8B-B14F-4D97-AF65-F5344CB8AC3E}">
        <p14:creationId xmlns:p14="http://schemas.microsoft.com/office/powerpoint/2010/main" val="272074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C4C6643-2C9F-E4EF-F695-E4AA78BF721D}"/>
              </a:ext>
            </a:extLst>
          </p:cNvPr>
          <p:cNvPicPr>
            <a:picLocks noChangeAspect="1"/>
          </p:cNvPicPr>
          <p:nvPr/>
        </p:nvPicPr>
        <p:blipFill rotWithShape="1">
          <a:blip r:embed="rId2">
            <a:extLst>
              <a:ext uri="{28A0092B-C50C-407E-A947-70E740481C1C}">
                <a14:useLocalDpi xmlns:a14="http://schemas.microsoft.com/office/drawing/2010/main" val="0"/>
              </a:ext>
            </a:extLst>
          </a:blip>
          <a:srcRect l="15869" t="9868" r="12146" b="132"/>
          <a:stretch/>
        </p:blipFill>
        <p:spPr>
          <a:xfrm>
            <a:off x="118160" y="4535875"/>
            <a:ext cx="2700000" cy="2250000"/>
          </a:xfrm>
          <a:prstGeom prst="rect">
            <a:avLst/>
          </a:prstGeom>
        </p:spPr>
      </p:pic>
      <p:pic>
        <p:nvPicPr>
          <p:cNvPr id="5" name="Obraz 4">
            <a:extLst>
              <a:ext uri="{FF2B5EF4-FFF2-40B4-BE49-F238E27FC236}">
                <a16:creationId xmlns:a16="http://schemas.microsoft.com/office/drawing/2014/main" id="{E048C99A-9A56-AFA2-62D4-74B079877828}"/>
              </a:ext>
            </a:extLst>
          </p:cNvPr>
          <p:cNvPicPr>
            <a:picLocks noChangeAspect="1"/>
          </p:cNvPicPr>
          <p:nvPr/>
        </p:nvPicPr>
        <p:blipFill rotWithShape="1">
          <a:blip r:embed="rId3">
            <a:extLst>
              <a:ext uri="{28A0092B-C50C-407E-A947-70E740481C1C}">
                <a14:useLocalDpi xmlns:a14="http://schemas.microsoft.com/office/drawing/2010/main" val="0"/>
              </a:ext>
            </a:extLst>
          </a:blip>
          <a:srcRect l="17193" t="5092" r="10821" b="5052"/>
          <a:stretch/>
        </p:blipFill>
        <p:spPr>
          <a:xfrm>
            <a:off x="118160" y="72120"/>
            <a:ext cx="2700000" cy="2250006"/>
          </a:xfrm>
          <a:prstGeom prst="rect">
            <a:avLst/>
          </a:prstGeom>
        </p:spPr>
      </p:pic>
      <p:pic>
        <p:nvPicPr>
          <p:cNvPr id="7" name="Obraz 6">
            <a:extLst>
              <a:ext uri="{FF2B5EF4-FFF2-40B4-BE49-F238E27FC236}">
                <a16:creationId xmlns:a16="http://schemas.microsoft.com/office/drawing/2014/main" id="{FDDC2617-ED39-8CA3-14BC-7CDB03CD5C9B}"/>
              </a:ext>
            </a:extLst>
          </p:cNvPr>
          <p:cNvPicPr>
            <a:picLocks noChangeAspect="1"/>
          </p:cNvPicPr>
          <p:nvPr/>
        </p:nvPicPr>
        <p:blipFill rotWithShape="1">
          <a:blip r:embed="rId4">
            <a:extLst>
              <a:ext uri="{28A0092B-C50C-407E-A947-70E740481C1C}">
                <a14:useLocalDpi xmlns:a14="http://schemas.microsoft.com/office/drawing/2010/main" val="0"/>
              </a:ext>
            </a:extLst>
          </a:blip>
          <a:srcRect l="7570" t="2890" r="13955" b="4639"/>
          <a:stretch/>
        </p:blipFill>
        <p:spPr>
          <a:xfrm>
            <a:off x="9368780" y="4661875"/>
            <a:ext cx="2700000" cy="2124000"/>
          </a:xfrm>
          <a:prstGeom prst="rect">
            <a:avLst/>
          </a:prstGeom>
        </p:spPr>
      </p:pic>
      <p:pic>
        <p:nvPicPr>
          <p:cNvPr id="9" name="Obraz 8">
            <a:extLst>
              <a:ext uri="{FF2B5EF4-FFF2-40B4-BE49-F238E27FC236}">
                <a16:creationId xmlns:a16="http://schemas.microsoft.com/office/drawing/2014/main" id="{0F97B63C-8E6C-C719-68E6-24FD1DB123F1}"/>
              </a:ext>
            </a:extLst>
          </p:cNvPr>
          <p:cNvPicPr>
            <a:picLocks noChangeAspect="1"/>
          </p:cNvPicPr>
          <p:nvPr/>
        </p:nvPicPr>
        <p:blipFill rotWithShape="1">
          <a:blip r:embed="rId5">
            <a:extLst>
              <a:ext uri="{28A0092B-C50C-407E-A947-70E740481C1C}">
                <a14:useLocalDpi xmlns:a14="http://schemas.microsoft.com/office/drawing/2010/main" val="0"/>
              </a:ext>
            </a:extLst>
          </a:blip>
          <a:srcRect l="7570" r="12448" b="159"/>
          <a:stretch/>
        </p:blipFill>
        <p:spPr>
          <a:xfrm>
            <a:off x="113100" y="2322126"/>
            <a:ext cx="2700000" cy="2250000"/>
          </a:xfrm>
          <a:prstGeom prst="rect">
            <a:avLst/>
          </a:prstGeom>
        </p:spPr>
      </p:pic>
      <p:sp>
        <p:nvSpPr>
          <p:cNvPr id="2" name="pole tekstowe 1">
            <a:extLst>
              <a:ext uri="{FF2B5EF4-FFF2-40B4-BE49-F238E27FC236}">
                <a16:creationId xmlns:a16="http://schemas.microsoft.com/office/drawing/2014/main" id="{EF438625-FC32-9857-E83A-45E98FBB7E7D}"/>
              </a:ext>
            </a:extLst>
          </p:cNvPr>
          <p:cNvSpPr txBox="1"/>
          <p:nvPr/>
        </p:nvSpPr>
        <p:spPr>
          <a:xfrm>
            <a:off x="2823220" y="0"/>
            <a:ext cx="9162980" cy="4708981"/>
          </a:xfrm>
          <a:prstGeom prst="rect">
            <a:avLst/>
          </a:prstGeom>
          <a:noFill/>
        </p:spPr>
        <p:txBody>
          <a:bodyPr wrap="square" rtlCol="0">
            <a:spAutoFit/>
          </a:bodyPr>
          <a:lstStyle/>
          <a:p>
            <a:pPr algn="just">
              <a:tabLst>
                <a:tab pos="180000" algn="l"/>
                <a:tab pos="360000" algn="l"/>
              </a:tabLst>
            </a:pPr>
            <a:r>
              <a:rPr lang="pl-PL" sz="2000" b="1" dirty="0"/>
              <a:t>VAISALA WXT 510 automatyczna stacja meteorologiczna do pomiaru temperatury i 	wilgotności powietrza, ciśnienia atmosferycznego, prędkości i kierunku wiatru oraz 	natężenia opadu. </a:t>
            </a:r>
          </a:p>
          <a:p>
            <a:pPr algn="just">
              <a:tabLst>
                <a:tab pos="180000" algn="l"/>
                <a:tab pos="360000" algn="l"/>
              </a:tabLst>
            </a:pPr>
            <a:r>
              <a:rPr lang="pl-PL" sz="2000" b="1" dirty="0"/>
              <a:t>YOUNG 81000VRE anemometr ultradźwiękowy mierzący trzy składowe wiatru i 	temperaturę na podstawie prędkości dźwięku 32 razy na sekundę.</a:t>
            </a:r>
          </a:p>
          <a:p>
            <a:pPr algn="just">
              <a:tabLst>
                <a:tab pos="180000" algn="l"/>
                <a:tab pos="360000" algn="l"/>
              </a:tabLst>
            </a:pPr>
            <a:r>
              <a:rPr lang="pl-PL" sz="2000" b="1" dirty="0"/>
              <a:t>CAMPBELL SCIENTIFIC KH20 szybki higrometr optyczny o stałej czasowej 10ms. 	Anemometr w połączeniu z higrometrem pozwalają wyznaczyć turbulencyjne 	strumienie ciepła jawnego i utajonego.</a:t>
            </a:r>
          </a:p>
          <a:p>
            <a:pPr algn="just">
              <a:tabLst>
                <a:tab pos="180000" algn="l"/>
              </a:tabLst>
            </a:pPr>
            <a:r>
              <a:rPr lang="pl-PL" sz="2000" b="1" dirty="0"/>
              <a:t>HALO PHOTONICS LTD STREAM LINE </a:t>
            </a:r>
            <a:r>
              <a:rPr lang="pl-PL" sz="2000" b="1" dirty="0" err="1"/>
              <a:t>lidar</a:t>
            </a:r>
            <a:r>
              <a:rPr lang="pl-PL" sz="2000" b="1" dirty="0"/>
              <a:t> dopplerowski mierzący pionowe profile 	wiatru z dokładnością 0,2m/s i rozdzielczością przestrzenną 18m, minimalna 	odległość 60m, maksymalna 10km (konieczna jest obecność aerozolu, więc realnie 	do wysokości warstwy granicznej). </a:t>
            </a:r>
            <a:r>
              <a:rPr lang="pl-PL" sz="2000" b="1" dirty="0" err="1"/>
              <a:t>Lidar</a:t>
            </a:r>
            <a:r>
              <a:rPr lang="pl-PL" sz="2000" b="1" dirty="0"/>
              <a:t> mierzy prędkość wiatru wzdłuż wiązki 	lasera. Z trzech pomiarów pod różnymi katami można wyliczyć wszystkie jego 	składowe, ale są one liczone na podstawie pomiarów z oddalonych od siebie 	miejsc. </a:t>
            </a:r>
            <a:r>
              <a:rPr lang="pl-PL" sz="2000" b="1" dirty="0" err="1"/>
              <a:t>Lidar</a:t>
            </a:r>
            <a:r>
              <a:rPr lang="pl-PL" sz="2000" b="1" dirty="0"/>
              <a:t> wyposażony jest w laser </a:t>
            </a:r>
            <a:r>
              <a:rPr lang="pl-PL" sz="2000" b="1" dirty="0" err="1"/>
              <a:t>mikroimpusowy</a:t>
            </a:r>
            <a:r>
              <a:rPr lang="pl-PL" sz="2000" b="1" dirty="0"/>
              <a:t> klasy 1M (</a:t>
            </a:r>
            <a:r>
              <a:rPr lang="pl-PL" sz="2000" b="1" dirty="0" err="1"/>
              <a:t>eye</a:t>
            </a:r>
            <a:r>
              <a:rPr lang="pl-PL" sz="2000" b="1" dirty="0"/>
              <a:t> </a:t>
            </a:r>
            <a:r>
              <a:rPr lang="pl-PL" sz="2000" b="1" dirty="0" err="1"/>
              <a:t>safe</a:t>
            </a:r>
            <a:r>
              <a:rPr lang="pl-PL" sz="2000" b="1" dirty="0"/>
              <a:t>), energia</a:t>
            </a:r>
            <a:endParaRPr lang="pl-PL" dirty="0"/>
          </a:p>
        </p:txBody>
      </p:sp>
      <p:sp>
        <p:nvSpPr>
          <p:cNvPr id="4" name="pole tekstowe 3">
            <a:extLst>
              <a:ext uri="{FF2B5EF4-FFF2-40B4-BE49-F238E27FC236}">
                <a16:creationId xmlns:a16="http://schemas.microsoft.com/office/drawing/2014/main" id="{6155DD87-A0A3-247C-0CEB-4FFAF42AFB00}"/>
              </a:ext>
            </a:extLst>
          </p:cNvPr>
          <p:cNvSpPr txBox="1"/>
          <p:nvPr/>
        </p:nvSpPr>
        <p:spPr>
          <a:xfrm flipH="1">
            <a:off x="2823220" y="4552879"/>
            <a:ext cx="6365000" cy="2523768"/>
          </a:xfrm>
          <a:prstGeom prst="rect">
            <a:avLst/>
          </a:prstGeom>
          <a:noFill/>
        </p:spPr>
        <p:txBody>
          <a:bodyPr wrap="square" rtlCol="0">
            <a:spAutoFit/>
          </a:bodyPr>
          <a:lstStyle/>
          <a:p>
            <a:pPr algn="just" defTabSz="180000"/>
            <a:r>
              <a:rPr lang="pl-PL" sz="2000" b="1" dirty="0">
                <a:latin typeface="Calibri" panose="020F0502020204030204" pitchFamily="34" charset="0"/>
              </a:rPr>
              <a:t>	</a:t>
            </a:r>
            <a:r>
              <a:rPr lang="pl-PL" sz="2000" b="1" dirty="0"/>
              <a:t>i czas trwania impulsu </a:t>
            </a:r>
            <a:r>
              <a:rPr lang="pl-PL" sz="2000" b="1" dirty="0">
                <a:latin typeface="Calibri" panose="020F0502020204030204" pitchFamily="34" charset="0"/>
              </a:rPr>
              <a:t>0,014mJ i 170ns, częstość 	repetycji 10kHz, </a:t>
            </a:r>
            <a:r>
              <a:rPr lang="pl-PL" sz="2000" b="1" dirty="0"/>
              <a:t>długość fali </a:t>
            </a:r>
            <a:r>
              <a:rPr lang="pl-PL" sz="2000" b="1" dirty="0">
                <a:latin typeface="Calibri" panose="020F0502020204030204" pitchFamily="34" charset="0"/>
              </a:rPr>
              <a:t>1550nm.</a:t>
            </a:r>
            <a:endParaRPr lang="pl-PL" sz="2000" b="1" dirty="0"/>
          </a:p>
          <a:p>
            <a:pPr algn="just" defTabSz="180000"/>
            <a:r>
              <a:rPr lang="pl-PL" sz="2000" b="1" dirty="0"/>
              <a:t>OTT Parsivel² laserowy </a:t>
            </a:r>
            <a:r>
              <a:rPr lang="pl-PL" sz="2000" b="1" dirty="0" err="1"/>
              <a:t>disdrometr</a:t>
            </a:r>
            <a:r>
              <a:rPr lang="pl-PL" sz="2000" b="1" dirty="0"/>
              <a:t> mierzący ilość i rodzaj 	opadu 	atmosferycznego. 	Automatycznie zalicza opad 	do jednej z 32 klas wg standardów WMO.</a:t>
            </a:r>
          </a:p>
          <a:p>
            <a:pPr algn="just" defTabSz="180000"/>
            <a:r>
              <a:rPr lang="pl-PL" sz="2000" b="1" dirty="0"/>
              <a:t>LANZONI VPPS 2010 aparat do zbierania pyłków roślin. 	Natężenie przepływu powietrza 10 l/min.</a:t>
            </a:r>
          </a:p>
          <a:p>
            <a:pPr algn="just" defTabSz="180000"/>
            <a:endParaRPr lang="pl-PL" b="1" dirty="0"/>
          </a:p>
        </p:txBody>
      </p:sp>
    </p:spTree>
    <p:extLst>
      <p:ext uri="{BB962C8B-B14F-4D97-AF65-F5344CB8AC3E}">
        <p14:creationId xmlns:p14="http://schemas.microsoft.com/office/powerpoint/2010/main" val="4153855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845101C-F4BB-1691-ECAC-73337BC7741B}"/>
              </a:ext>
            </a:extLst>
          </p:cNvPr>
          <p:cNvPicPr>
            <a:picLocks noChangeAspect="1"/>
          </p:cNvPicPr>
          <p:nvPr/>
        </p:nvPicPr>
        <p:blipFill rotWithShape="1">
          <a:blip r:embed="rId2">
            <a:extLst>
              <a:ext uri="{28A0092B-C50C-407E-A947-70E740481C1C}">
                <a14:useLocalDpi xmlns:a14="http://schemas.microsoft.com/office/drawing/2010/main" val="0"/>
              </a:ext>
            </a:extLst>
          </a:blip>
          <a:srcRect l="4348" r="13612"/>
          <a:stretch/>
        </p:blipFill>
        <p:spPr>
          <a:xfrm>
            <a:off x="113104" y="3954991"/>
            <a:ext cx="3456000" cy="2812512"/>
          </a:xfrm>
          <a:prstGeom prst="rect">
            <a:avLst/>
          </a:prstGeom>
        </p:spPr>
      </p:pic>
      <p:pic>
        <p:nvPicPr>
          <p:cNvPr id="5" name="Obraz 4">
            <a:extLst>
              <a:ext uri="{FF2B5EF4-FFF2-40B4-BE49-F238E27FC236}">
                <a16:creationId xmlns:a16="http://schemas.microsoft.com/office/drawing/2014/main" id="{17FDDA82-5AF1-FA9D-BBDF-D55308066A03}"/>
              </a:ext>
            </a:extLst>
          </p:cNvPr>
          <p:cNvPicPr>
            <a:picLocks noChangeAspect="1"/>
          </p:cNvPicPr>
          <p:nvPr/>
        </p:nvPicPr>
        <p:blipFill rotWithShape="1">
          <a:blip r:embed="rId3">
            <a:extLst>
              <a:ext uri="{28A0092B-C50C-407E-A947-70E740481C1C}">
                <a14:useLocalDpi xmlns:a14="http://schemas.microsoft.com/office/drawing/2010/main" val="0"/>
              </a:ext>
            </a:extLst>
          </a:blip>
          <a:srcRect r="2502"/>
          <a:stretch/>
        </p:blipFill>
        <p:spPr>
          <a:xfrm>
            <a:off x="3791789" y="3977364"/>
            <a:ext cx="4248000" cy="2790139"/>
          </a:xfrm>
          <a:prstGeom prst="rect">
            <a:avLst/>
          </a:prstGeom>
        </p:spPr>
      </p:pic>
      <p:pic>
        <p:nvPicPr>
          <p:cNvPr id="7" name="Obraz 6">
            <a:extLst>
              <a:ext uri="{FF2B5EF4-FFF2-40B4-BE49-F238E27FC236}">
                <a16:creationId xmlns:a16="http://schemas.microsoft.com/office/drawing/2014/main" id="{43698727-1930-4B1A-8C9F-D308BBBCB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475" y="3973645"/>
            <a:ext cx="3732428" cy="2782672"/>
          </a:xfrm>
          <a:prstGeom prst="rect">
            <a:avLst/>
          </a:prstGeom>
        </p:spPr>
      </p:pic>
      <p:sp>
        <p:nvSpPr>
          <p:cNvPr id="2" name="pole tekstowe 1">
            <a:extLst>
              <a:ext uri="{FF2B5EF4-FFF2-40B4-BE49-F238E27FC236}">
                <a16:creationId xmlns:a16="http://schemas.microsoft.com/office/drawing/2014/main" id="{6085AEC7-D298-668C-F894-70F96FF810B5}"/>
              </a:ext>
            </a:extLst>
          </p:cNvPr>
          <p:cNvSpPr txBox="1"/>
          <p:nvPr/>
        </p:nvSpPr>
        <p:spPr>
          <a:xfrm>
            <a:off x="0" y="0"/>
            <a:ext cx="12192000" cy="3785652"/>
          </a:xfrm>
          <a:prstGeom prst="rect">
            <a:avLst/>
          </a:prstGeom>
          <a:noFill/>
        </p:spPr>
        <p:txBody>
          <a:bodyPr wrap="square" rtlCol="0">
            <a:spAutoFit/>
          </a:bodyPr>
          <a:lstStyle/>
          <a:p>
            <a:pPr algn="just" defTabSz="180000"/>
            <a:r>
              <a:rPr lang="pl-PL" sz="2000" b="1" dirty="0">
                <a:latin typeface="Calibri" panose="020F0502020204030204" pitchFamily="34" charset="0"/>
              </a:rPr>
              <a:t>RADIOMETER PHYSICS GmbH RPG HATPRO G2- radiometr mikrofalowy służy do wyznaczania pionowych profili 	temperatury i wilgotności. Dokładność pomiaru temperatury zmienia się od 0.25°K, dla wysokości do 500m, do 	1°K dla wysokości ponad 4km, zaś rozdzielczością przestrzenna odpowiednio od 50m do 400m. Dokładność 	pomiaru wilgotności wynosi 0,5g/m</a:t>
            </a:r>
            <a:r>
              <a:rPr lang="pl-PL" sz="2000" b="1" baseline="30000" dirty="0">
                <a:latin typeface="Calibri" panose="020F0502020204030204" pitchFamily="34" charset="0"/>
              </a:rPr>
              <a:t>3</a:t>
            </a:r>
            <a:r>
              <a:rPr lang="pl-PL" sz="2000" b="1" dirty="0">
                <a:latin typeface="Calibri" panose="020F0502020204030204" pitchFamily="34" charset="0"/>
              </a:rPr>
              <a:t> z rozdzielczością pionową od 200m, dla wysokości do 2 km, do 800m, dla 	wysokości ponad 5km. Ponadto mierzy całkowitą zawartość pary wodnej w kolumnie atmosfery z dokładnością 	0.2 kg/m</a:t>
            </a:r>
            <a:r>
              <a:rPr lang="pl-PL" sz="2000" b="1" baseline="30000" dirty="0">
                <a:latin typeface="Calibri" panose="020F0502020204030204" pitchFamily="34" charset="0"/>
              </a:rPr>
              <a:t>2</a:t>
            </a:r>
            <a:r>
              <a:rPr lang="pl-PL" sz="2000" b="1" dirty="0">
                <a:latin typeface="Calibri" panose="020F0502020204030204" pitchFamily="34" charset="0"/>
              </a:rPr>
              <a:t> i całkowita zawartość ciekłej wody z dokładnością 20g/m</a:t>
            </a:r>
            <a:r>
              <a:rPr lang="pl-PL" sz="2000" b="1" baseline="30000" dirty="0">
                <a:latin typeface="Calibri" panose="020F0502020204030204" pitchFamily="34" charset="0"/>
              </a:rPr>
              <a:t>2</a:t>
            </a:r>
            <a:r>
              <a:rPr lang="pl-PL" sz="2000" b="1" dirty="0">
                <a:latin typeface="Calibri" panose="020F0502020204030204" pitchFamily="34" charset="0"/>
              </a:rPr>
              <a:t>, co umożliwia detekcję cienkich chmur. 	Przyrząd mierzy </a:t>
            </a:r>
            <a:r>
              <a:rPr lang="pl-PL" sz="2000" b="1" dirty="0" err="1">
                <a:latin typeface="Calibri" panose="020F0502020204030204" pitchFamily="34" charset="0"/>
              </a:rPr>
              <a:t>irradiancję</a:t>
            </a:r>
            <a:r>
              <a:rPr lang="pl-PL" sz="2000" b="1" dirty="0">
                <a:latin typeface="Calibri" panose="020F0502020204030204" pitchFamily="34" charset="0"/>
              </a:rPr>
              <a:t> promieniowania termicznego w 7 kanałach w paśmie absorbcji tlenu 51,26-58,00GHz 	(</a:t>
            </a:r>
            <a:r>
              <a:rPr lang="pl-PL" sz="2000" b="1" dirty="0">
                <a:latin typeface="Cambria Math" panose="02040503050406030204" pitchFamily="18" charset="0"/>
                <a:ea typeface="Cambria Math" panose="02040503050406030204" pitchFamily="18" charset="0"/>
              </a:rPr>
              <a:t>𝜆=5</a:t>
            </a:r>
            <a:r>
              <a:rPr lang="pl-PL" sz="2000" b="1" dirty="0">
                <a:latin typeface="Calibri" panose="020F0502020204030204" pitchFamily="34" charset="0"/>
              </a:rPr>
              <a:t>mm) oraz 7 kanałach w paśmie absorpcji pary wodnej 22,24-31,40GHz (</a:t>
            </a:r>
            <a:r>
              <a:rPr lang="pl-PL" sz="2000" b="1" dirty="0">
                <a:latin typeface="Cambria Math" panose="02040503050406030204" pitchFamily="18" charset="0"/>
                <a:ea typeface="Cambria Math" panose="02040503050406030204" pitchFamily="18" charset="0"/>
              </a:rPr>
              <a:t>𝜆= </a:t>
            </a:r>
            <a:r>
              <a:rPr lang="pl-PL" sz="2000" b="1" dirty="0">
                <a:latin typeface="Calibri" panose="020F0502020204030204" pitchFamily="34" charset="0"/>
              </a:rPr>
              <a:t>13mm). </a:t>
            </a:r>
            <a:r>
              <a:rPr lang="pl-PL" sz="2000" b="1" dirty="0" err="1">
                <a:latin typeface="Calibri" panose="020F0502020204030204" pitchFamily="34" charset="0"/>
              </a:rPr>
              <a:t>Irradiancja</a:t>
            </a:r>
            <a:r>
              <a:rPr lang="pl-PL" sz="2000" b="1" dirty="0">
                <a:latin typeface="Calibri" panose="020F0502020204030204" pitchFamily="34" charset="0"/>
              </a:rPr>
              <a:t>, dla tych 	długości fal, zgodnie z prawem </a:t>
            </a:r>
            <a:r>
              <a:rPr lang="pl-PL" sz="2000" b="1" dirty="0"/>
              <a:t>Rayleigha-</a:t>
            </a:r>
            <a:r>
              <a:rPr lang="pl-PL" sz="2000" b="1" dirty="0" err="1"/>
              <a:t>Jeansa</a:t>
            </a:r>
            <a:r>
              <a:rPr lang="pl-PL" sz="2000" b="1" dirty="0"/>
              <a:t>, jest proporcjonalna do temperatury. Im  kanał jest bliższy 	maksimum absorpcji, a koncentracja molekuł absorbujących większa, tym mniejsza jest przejrzystość atmosfery i 	promieniowanie zbierane jest z mniejszego przedziału odległości od radiometru. Dzięki temu możliwe </a:t>
            </a:r>
            <a:r>
              <a:rPr lang="pl-PL" sz="2000" b="1"/>
              <a:t>jest 	odtworzenie </a:t>
            </a:r>
            <a:r>
              <a:rPr lang="pl-PL" sz="2000" b="1" dirty="0"/>
              <a:t>profilu temperatury, a następnie wilgotności.</a:t>
            </a:r>
            <a:endParaRPr lang="pl-PL" sz="2000" b="1" dirty="0">
              <a:latin typeface="Calibri" panose="020F0502020204030204" pitchFamily="34" charset="0"/>
            </a:endParaRPr>
          </a:p>
        </p:txBody>
      </p:sp>
    </p:spTree>
    <p:extLst>
      <p:ext uri="{BB962C8B-B14F-4D97-AF65-F5344CB8AC3E}">
        <p14:creationId xmlns:p14="http://schemas.microsoft.com/office/powerpoint/2010/main" val="429939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AC885490-5D76-7F66-EC55-C1ED805C8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01" y="4385825"/>
            <a:ext cx="3865312" cy="2340000"/>
          </a:xfrm>
          <a:prstGeom prst="rect">
            <a:avLst/>
          </a:prstGeom>
        </p:spPr>
      </p:pic>
      <p:pic>
        <p:nvPicPr>
          <p:cNvPr id="9" name="Obraz 8">
            <a:extLst>
              <a:ext uri="{FF2B5EF4-FFF2-40B4-BE49-F238E27FC236}">
                <a16:creationId xmlns:a16="http://schemas.microsoft.com/office/drawing/2014/main" id="{D80C0238-FF9F-4FB7-1FE6-355D10782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130" y="4385825"/>
            <a:ext cx="3750925" cy="2340000"/>
          </a:xfrm>
          <a:prstGeom prst="rect">
            <a:avLst/>
          </a:prstGeom>
        </p:spPr>
      </p:pic>
      <p:pic>
        <p:nvPicPr>
          <p:cNvPr id="11" name="Obraz 10">
            <a:extLst>
              <a:ext uri="{FF2B5EF4-FFF2-40B4-BE49-F238E27FC236}">
                <a16:creationId xmlns:a16="http://schemas.microsoft.com/office/drawing/2014/main" id="{2C99EBB6-74BE-38DC-8134-EB4F55CF9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473" y="4385825"/>
            <a:ext cx="3992126" cy="2340000"/>
          </a:xfrm>
          <a:prstGeom prst="rect">
            <a:avLst/>
          </a:prstGeom>
        </p:spPr>
      </p:pic>
      <p:pic>
        <p:nvPicPr>
          <p:cNvPr id="4" name="Obraz 3">
            <a:extLst>
              <a:ext uri="{FF2B5EF4-FFF2-40B4-BE49-F238E27FC236}">
                <a16:creationId xmlns:a16="http://schemas.microsoft.com/office/drawing/2014/main" id="{62547805-4E18-753B-49B0-1F3E065CA3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01" y="0"/>
            <a:ext cx="7856220" cy="4343400"/>
          </a:xfrm>
          <a:prstGeom prst="rect">
            <a:avLst/>
          </a:prstGeom>
        </p:spPr>
      </p:pic>
      <p:sp>
        <p:nvSpPr>
          <p:cNvPr id="6" name="pole tekstowe 5">
            <a:extLst>
              <a:ext uri="{FF2B5EF4-FFF2-40B4-BE49-F238E27FC236}">
                <a16:creationId xmlns:a16="http://schemas.microsoft.com/office/drawing/2014/main" id="{FFBC3E83-BA78-FFAA-535C-B6651B22F175}"/>
              </a:ext>
            </a:extLst>
          </p:cNvPr>
          <p:cNvSpPr txBox="1"/>
          <p:nvPr/>
        </p:nvSpPr>
        <p:spPr>
          <a:xfrm>
            <a:off x="8094473" y="139659"/>
            <a:ext cx="3751163" cy="2554545"/>
          </a:xfrm>
          <a:prstGeom prst="rect">
            <a:avLst/>
          </a:prstGeom>
          <a:noFill/>
        </p:spPr>
        <p:txBody>
          <a:bodyPr wrap="square" rtlCol="0">
            <a:spAutoFit/>
          </a:bodyPr>
          <a:lstStyle/>
          <a:p>
            <a:pPr algn="just"/>
            <a:r>
              <a:rPr lang="pl-PL" sz="2000" b="1" dirty="0"/>
              <a:t>Profile wilgotności i temperatury uzyskane za pomocą radiometru mikrofalowego RPG HATPRO G2 z dnia 24.02.2023 w Warszawie, oraz porównanie przykładowych profili uzyskanych z radiometru i radiosondy (materiał producenta-  HATPRO </a:t>
            </a:r>
            <a:r>
              <a:rPr lang="pl-PL" sz="2000" b="1" dirty="0" err="1"/>
              <a:t>Measurement</a:t>
            </a:r>
            <a:r>
              <a:rPr lang="pl-PL" sz="2000" b="1" dirty="0"/>
              <a:t> </a:t>
            </a:r>
            <a:r>
              <a:rPr lang="pl-PL" sz="2000" b="1" dirty="0" err="1"/>
              <a:t>Examples</a:t>
            </a:r>
            <a:r>
              <a:rPr lang="pl-PL" sz="2000" b="1" dirty="0"/>
              <a:t>)  </a:t>
            </a:r>
          </a:p>
        </p:txBody>
      </p:sp>
    </p:spTree>
    <p:extLst>
      <p:ext uri="{BB962C8B-B14F-4D97-AF65-F5344CB8AC3E}">
        <p14:creationId xmlns:p14="http://schemas.microsoft.com/office/powerpoint/2010/main" val="773475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20A0101-B192-F2C5-7DD1-B81B8196F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102" y="92926"/>
            <a:ext cx="8881796" cy="6672148"/>
          </a:xfrm>
          <a:prstGeom prst="rect">
            <a:avLst/>
          </a:prstGeom>
        </p:spPr>
      </p:pic>
    </p:spTree>
    <p:extLst>
      <p:ext uri="{BB962C8B-B14F-4D97-AF65-F5344CB8AC3E}">
        <p14:creationId xmlns:p14="http://schemas.microsoft.com/office/powerpoint/2010/main" val="621196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C6361788-2E1C-5D25-545F-7F522973B355}"/>
              </a:ext>
            </a:extLst>
          </p:cNvPr>
          <p:cNvSpPr txBox="1"/>
          <p:nvPr/>
        </p:nvSpPr>
        <p:spPr>
          <a:xfrm>
            <a:off x="928688" y="847724"/>
            <a:ext cx="10334624" cy="1938992"/>
          </a:xfrm>
          <a:prstGeom prst="rect">
            <a:avLst/>
          </a:prstGeom>
          <a:noFill/>
        </p:spPr>
        <p:txBody>
          <a:bodyPr wrap="square" rtlCol="0">
            <a:spAutoFit/>
          </a:bodyPr>
          <a:lstStyle/>
          <a:p>
            <a:pPr algn="ctr"/>
            <a:r>
              <a:rPr lang="pl-PL" sz="4000" b="1" dirty="0"/>
              <a:t>Aparatura badawcza w Laboratorium</a:t>
            </a:r>
          </a:p>
          <a:p>
            <a:pPr algn="ctr"/>
            <a:r>
              <a:rPr lang="pl-PL" sz="4000" b="1" dirty="0"/>
              <a:t> Transferu Radiacyjnego i Pomiarów Zdalnych</a:t>
            </a:r>
          </a:p>
          <a:p>
            <a:pPr algn="ctr"/>
            <a:r>
              <a:rPr lang="pl-PL" sz="4000" b="1" dirty="0"/>
              <a:t> Zakładu Fizyki Atmosfery</a:t>
            </a:r>
          </a:p>
        </p:txBody>
      </p:sp>
      <p:sp>
        <p:nvSpPr>
          <p:cNvPr id="6" name="pole tekstowe 5">
            <a:extLst>
              <a:ext uri="{FF2B5EF4-FFF2-40B4-BE49-F238E27FC236}">
                <a16:creationId xmlns:a16="http://schemas.microsoft.com/office/drawing/2014/main" id="{CD2E31C5-EC44-9BE1-5EAA-8341C5810B25}"/>
              </a:ext>
            </a:extLst>
          </p:cNvPr>
          <p:cNvSpPr txBox="1"/>
          <p:nvPr/>
        </p:nvSpPr>
        <p:spPr>
          <a:xfrm>
            <a:off x="928688" y="4686122"/>
            <a:ext cx="10334624" cy="1200329"/>
          </a:xfrm>
          <a:prstGeom prst="rect">
            <a:avLst/>
          </a:prstGeom>
          <a:noFill/>
        </p:spPr>
        <p:txBody>
          <a:bodyPr wrap="square" rtlCol="0">
            <a:spAutoFit/>
          </a:bodyPr>
          <a:lstStyle/>
          <a:p>
            <a:pPr algn="just" defTabSz="684000"/>
            <a:r>
              <a:rPr lang="pl-PL" sz="2400" b="1" dirty="0"/>
              <a:t>Cele: pomiary własności optycznych i mikrofizycznych aerozoli atmosferycznych i 	chmur, strumieni radiacyjnych, ciepła odczuwalnego oraz utajonego z 	wykorzystaniem technik in-situ oraz metod zdalnych</a:t>
            </a:r>
            <a:r>
              <a:rPr lang="pl-PL" b="1" dirty="0"/>
              <a:t>.</a:t>
            </a:r>
          </a:p>
        </p:txBody>
      </p:sp>
      <p:sp>
        <p:nvSpPr>
          <p:cNvPr id="7" name="pole tekstowe 6">
            <a:extLst>
              <a:ext uri="{FF2B5EF4-FFF2-40B4-BE49-F238E27FC236}">
                <a16:creationId xmlns:a16="http://schemas.microsoft.com/office/drawing/2014/main" id="{64546A14-96C8-7C20-F54B-C3117A2E4DDC}"/>
              </a:ext>
            </a:extLst>
          </p:cNvPr>
          <p:cNvSpPr txBox="1"/>
          <p:nvPr/>
        </p:nvSpPr>
        <p:spPr>
          <a:xfrm flipH="1">
            <a:off x="990600" y="3244333"/>
            <a:ext cx="10334624" cy="830997"/>
          </a:xfrm>
          <a:prstGeom prst="rect">
            <a:avLst/>
          </a:prstGeom>
          <a:noFill/>
        </p:spPr>
        <p:txBody>
          <a:bodyPr wrap="square" rtlCol="0">
            <a:spAutoFit/>
          </a:bodyPr>
          <a:lstStyle/>
          <a:p>
            <a:r>
              <a:rPr lang="pl-PL" sz="2400" b="1" dirty="0"/>
              <a:t>Kierownik Laboratorium Pomiarów Zdalnych:	dr hab. Iwona S. </a:t>
            </a:r>
            <a:r>
              <a:rPr lang="pl-PL" sz="2400" b="1" dirty="0" err="1"/>
              <a:t>Stachlewska</a:t>
            </a:r>
            <a:endParaRPr lang="pl-PL" sz="2400" b="1" dirty="0"/>
          </a:p>
          <a:p>
            <a:r>
              <a:rPr lang="pl-PL" sz="2400" b="1" dirty="0"/>
              <a:t>Kierownik Laboratorium Transferu Radiacyjnego:	dr hab. Krzysztof Markowicz</a:t>
            </a:r>
          </a:p>
        </p:txBody>
      </p:sp>
    </p:spTree>
    <p:extLst>
      <p:ext uri="{BB962C8B-B14F-4D97-AF65-F5344CB8AC3E}">
        <p14:creationId xmlns:p14="http://schemas.microsoft.com/office/powerpoint/2010/main" val="410607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3AF59F0C-71BA-2FBB-FC26-D59427AAD045}"/>
              </a:ext>
            </a:extLst>
          </p:cNvPr>
          <p:cNvSpPr txBox="1"/>
          <p:nvPr/>
        </p:nvSpPr>
        <p:spPr>
          <a:xfrm>
            <a:off x="1585965" y="6021527"/>
            <a:ext cx="9462599" cy="755639"/>
          </a:xfrm>
          <a:prstGeom prst="rect">
            <a:avLst/>
          </a:prstGeom>
          <a:noFill/>
          <a:ln>
            <a:noFill/>
          </a:ln>
        </p:spPr>
        <p:txBody>
          <a:bodyPr vert="horz" wrap="none" lIns="0" tIns="0" rIns="0" bIns="0" compatLnSpc="0">
            <a:spAutoFit/>
          </a:bodyPr>
          <a:lstStyle/>
          <a:p>
            <a:pPr marL="0" marR="0" lvl="0" indent="0" rtl="0" hangingPunct="0">
              <a:lnSpc>
                <a:spcPct val="100000"/>
              </a:lnSpc>
              <a:spcBef>
                <a:spcPts val="0"/>
              </a:spcBef>
              <a:spcAft>
                <a:spcPts val="0"/>
              </a:spcAft>
              <a:buNone/>
              <a:tabLst/>
              <a:defRPr sz="2400"/>
            </a:pPr>
            <a:r>
              <a:rPr lang="pl-PL" sz="2400" b="0" i="0" u="none" strike="noStrike" dirty="0">
                <a:ln>
                  <a:noFill/>
                </a:ln>
                <a:solidFill>
                  <a:srgbClr val="FF0000"/>
                </a:solidFill>
                <a:latin typeface="Arial" pitchFamily="34"/>
                <a:ea typeface="Gothic" pitchFamily="2"/>
                <a:cs typeface="Tahoma" pitchFamily="2"/>
              </a:rPr>
              <a:t>Uśredniony bilans energii systemu klimatycznego. Wartości w W/</a:t>
            </a:r>
            <a:r>
              <a:rPr lang="pl-PL" sz="2400" b="0" i="0" u="none" strike="noStrike" baseline="0" dirty="0">
                <a:ln>
                  <a:noFill/>
                </a:ln>
                <a:solidFill>
                  <a:srgbClr val="FF0000"/>
                </a:solidFill>
                <a:latin typeface="Arial" pitchFamily="34"/>
                <a:ea typeface="Gothic" pitchFamily="2"/>
                <a:cs typeface="Tahoma" pitchFamily="2"/>
              </a:rPr>
              <a:t>m</a:t>
            </a:r>
            <a:r>
              <a:rPr lang="pl-PL" sz="2400" b="0" i="0" u="none" strike="noStrike" baseline="30000" dirty="0">
                <a:ln>
                  <a:noFill/>
                </a:ln>
                <a:solidFill>
                  <a:srgbClr val="FF0000"/>
                </a:solidFill>
                <a:latin typeface="Arial" pitchFamily="34"/>
                <a:ea typeface="Gothic" pitchFamily="2"/>
                <a:cs typeface="Tahoma" pitchFamily="2"/>
              </a:rPr>
              <a:t>2</a:t>
            </a:r>
            <a:r>
              <a:rPr lang="pl-PL" sz="2400" b="0" i="0" u="none" strike="noStrike" dirty="0">
                <a:ln>
                  <a:noFill/>
                </a:ln>
                <a:solidFill>
                  <a:srgbClr val="FF0000"/>
                </a:solidFill>
                <a:latin typeface="Arial" pitchFamily="34"/>
                <a:ea typeface="Gothic" pitchFamily="2"/>
                <a:cs typeface="Tahoma" pitchFamily="2"/>
              </a:rPr>
              <a:t>.</a:t>
            </a:r>
          </a:p>
          <a:p>
            <a:pPr marL="0" marR="0" lvl="0" indent="0" rtl="0" hangingPunct="0">
              <a:lnSpc>
                <a:spcPct val="100000"/>
              </a:lnSpc>
              <a:spcBef>
                <a:spcPts val="0"/>
              </a:spcBef>
              <a:spcAft>
                <a:spcPts val="0"/>
              </a:spcAft>
              <a:buNone/>
              <a:tabLst/>
              <a:defRPr sz="2400"/>
            </a:pPr>
            <a:r>
              <a:rPr lang="pl-PL" sz="2400" b="0" i="0" u="none" strike="noStrike" dirty="0">
                <a:ln>
                  <a:noFill/>
                </a:ln>
                <a:solidFill>
                  <a:srgbClr val="FF0000"/>
                </a:solidFill>
                <a:latin typeface="Arial" pitchFamily="34"/>
                <a:ea typeface="Gothic" pitchFamily="2"/>
                <a:cs typeface="Tahoma" pitchFamily="2"/>
              </a:rPr>
              <a:t>W nawiasach zakres niepewności.</a:t>
            </a:r>
          </a:p>
        </p:txBody>
      </p:sp>
      <p:sp>
        <p:nvSpPr>
          <p:cNvPr id="5" name="pole tekstowe 4">
            <a:extLst>
              <a:ext uri="{FF2B5EF4-FFF2-40B4-BE49-F238E27FC236}">
                <a16:creationId xmlns:a16="http://schemas.microsoft.com/office/drawing/2014/main" id="{E3FB31BD-12F6-9F8B-882E-65A99F82F835}"/>
              </a:ext>
            </a:extLst>
          </p:cNvPr>
          <p:cNvSpPr txBox="1"/>
          <p:nvPr/>
        </p:nvSpPr>
        <p:spPr>
          <a:xfrm>
            <a:off x="9592319" y="6503929"/>
            <a:ext cx="2428231" cy="354071"/>
          </a:xfrm>
          <a:prstGeom prst="rect">
            <a:avLst/>
          </a:prstGeom>
          <a:noFill/>
          <a:ln>
            <a:noFill/>
          </a:ln>
        </p:spPr>
        <p:txBody>
          <a:bodyPr vert="horz" wrap="square" lIns="0" tIns="0" rIns="0" bIns="0" compatLnSpc="0">
            <a:spAutoFit/>
          </a:bodyPr>
          <a:lstStyle/>
          <a:p>
            <a:pPr marL="0" marR="0" lvl="0" indent="0" rtl="0" hangingPunct="0">
              <a:lnSpc>
                <a:spcPct val="100000"/>
              </a:lnSpc>
              <a:spcBef>
                <a:spcPts val="0"/>
              </a:spcBef>
              <a:spcAft>
                <a:spcPts val="0"/>
              </a:spcAft>
              <a:buNone/>
              <a:tabLst/>
              <a:defRPr sz="1200"/>
            </a:pPr>
            <a:r>
              <a:rPr lang="pl-PL" sz="1200" b="0" i="0" u="none" strike="noStrike" dirty="0">
                <a:ln>
                  <a:noFill/>
                </a:ln>
                <a:latin typeface="Arial" pitchFamily="34"/>
                <a:ea typeface="Gothic" pitchFamily="2"/>
                <a:cs typeface="Tahoma" pitchFamily="2"/>
                <a:hlinkClick r:id="rId2"/>
              </a:rPr>
              <a:t>https://www.ipcc.ch/report/ar6/wg1/</a:t>
            </a:r>
          </a:p>
          <a:p>
            <a:pPr marL="0" marR="0" lvl="0" indent="0" rtl="0" hangingPunct="0">
              <a:lnSpc>
                <a:spcPct val="100000"/>
              </a:lnSpc>
              <a:spcBef>
                <a:spcPts val="0"/>
              </a:spcBef>
              <a:spcAft>
                <a:spcPts val="0"/>
              </a:spcAft>
              <a:buNone/>
              <a:tabLst/>
              <a:defRPr sz="1200"/>
            </a:pPr>
            <a:endParaRPr lang="pl-PL" sz="1200" b="0" i="0" u="none" strike="noStrike" dirty="0">
              <a:ln>
                <a:noFill/>
              </a:ln>
              <a:latin typeface="Arial" pitchFamily="34"/>
              <a:ea typeface="Gothic" pitchFamily="2"/>
              <a:cs typeface="Tahoma" pitchFamily="2"/>
            </a:endParaRPr>
          </a:p>
        </p:txBody>
      </p:sp>
      <p:pic>
        <p:nvPicPr>
          <p:cNvPr id="6" name="Obraz 5">
            <a:extLst>
              <a:ext uri="{FF2B5EF4-FFF2-40B4-BE49-F238E27FC236}">
                <a16:creationId xmlns:a16="http://schemas.microsoft.com/office/drawing/2014/main" id="{84127F3F-2216-E532-194C-B5F70471D437}"/>
              </a:ext>
            </a:extLst>
          </p:cNvPr>
          <p:cNvPicPr>
            <a:picLocks noChangeAspect="1"/>
          </p:cNvPicPr>
          <p:nvPr/>
        </p:nvPicPr>
        <p:blipFill rotWithShape="1">
          <a:blip r:embed="rId3">
            <a:lum/>
            <a:alphaModFix/>
          </a:blip>
          <a:srcRect l="1258" t="1687" r="1670" b="1620"/>
          <a:stretch/>
        </p:blipFill>
        <p:spPr>
          <a:xfrm>
            <a:off x="1302704" y="179379"/>
            <a:ext cx="9586592" cy="5581936"/>
          </a:xfrm>
          <a:prstGeom prst="rect">
            <a:avLst/>
          </a:prstGeom>
          <a:noFill/>
          <a:ln>
            <a:noFill/>
          </a:ln>
        </p:spPr>
      </p:pic>
      <p:sp>
        <p:nvSpPr>
          <p:cNvPr id="7" name="Dowolny kształt: kształt 6">
            <a:extLst>
              <a:ext uri="{FF2B5EF4-FFF2-40B4-BE49-F238E27FC236}">
                <a16:creationId xmlns:a16="http://schemas.microsoft.com/office/drawing/2014/main" id="{4FBDA3B5-32CE-BAA7-FF60-D26FB89BA7E4}"/>
              </a:ext>
            </a:extLst>
          </p:cNvPr>
          <p:cNvSpPr/>
          <p:nvPr/>
        </p:nvSpPr>
        <p:spPr>
          <a:xfrm>
            <a:off x="1495709" y="4740095"/>
            <a:ext cx="1597320" cy="120059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alpha val="0"/>
            </a:srgbClr>
          </a:solidFill>
          <a:ln w="72000">
            <a:solidFill>
              <a:srgbClr val="FF0000"/>
            </a:solidFill>
            <a:prstDash val="solid"/>
          </a:ln>
        </p:spPr>
        <p:txBody>
          <a:bodyPr vert="horz" wrap="none" lIns="36000" tIns="36000" rIns="36000" bIns="36000" anchor="ctr" anchorCtr="0" compatLnSpc="0">
            <a:noAutofit/>
          </a:bodyPr>
          <a:lstStyle/>
          <a:p>
            <a:pPr marL="0" marR="0" lvl="0" indent="0" rtl="0" hangingPunct="0">
              <a:lnSpc>
                <a:spcPct val="100000"/>
              </a:lnSpc>
              <a:spcBef>
                <a:spcPts val="0"/>
              </a:spcBef>
              <a:spcAft>
                <a:spcPts val="0"/>
              </a:spcAft>
              <a:buNone/>
              <a:tabLst/>
            </a:pPr>
            <a:endParaRPr lang="pl-PL" sz="2400" b="0" i="0" u="none" strike="noStrike">
              <a:ln>
                <a:noFill/>
              </a:ln>
              <a:latin typeface="Times New Roman" pitchFamily="18"/>
              <a:ea typeface="Gothic" pitchFamily="2"/>
              <a:cs typeface="Tahoma" pitchFamily="2"/>
            </a:endParaRPr>
          </a:p>
        </p:txBody>
      </p:sp>
    </p:spTree>
    <p:extLst>
      <p:ext uri="{BB962C8B-B14F-4D97-AF65-F5344CB8AC3E}">
        <p14:creationId xmlns:p14="http://schemas.microsoft.com/office/powerpoint/2010/main" val="652290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FCCFBD3-D1C8-2ABD-E027-AFCA7CF9F260}"/>
              </a:ext>
            </a:extLst>
          </p:cNvPr>
          <p:cNvPicPr>
            <a:picLocks noChangeAspect="1"/>
          </p:cNvPicPr>
          <p:nvPr/>
        </p:nvPicPr>
        <p:blipFill rotWithShape="1">
          <a:blip r:embed="rId2">
            <a:extLst>
              <a:ext uri="{28A0092B-C50C-407E-A947-70E740481C1C}">
                <a14:useLocalDpi xmlns:a14="http://schemas.microsoft.com/office/drawing/2010/main" val="0"/>
              </a:ext>
            </a:extLst>
          </a:blip>
          <a:srcRect l="4345" t="9721" r="6175" b="14"/>
          <a:stretch/>
        </p:blipFill>
        <p:spPr>
          <a:xfrm>
            <a:off x="142037" y="139016"/>
            <a:ext cx="3817963" cy="2571261"/>
          </a:xfrm>
          <a:prstGeom prst="rect">
            <a:avLst/>
          </a:prstGeom>
        </p:spPr>
      </p:pic>
      <p:pic>
        <p:nvPicPr>
          <p:cNvPr id="5" name="Obraz 4">
            <a:extLst>
              <a:ext uri="{FF2B5EF4-FFF2-40B4-BE49-F238E27FC236}">
                <a16:creationId xmlns:a16="http://schemas.microsoft.com/office/drawing/2014/main" id="{E480D35D-4DCA-685B-C15A-5DB1D9E20448}"/>
              </a:ext>
            </a:extLst>
          </p:cNvPr>
          <p:cNvPicPr>
            <a:picLocks noChangeAspect="1"/>
          </p:cNvPicPr>
          <p:nvPr/>
        </p:nvPicPr>
        <p:blipFill rotWithShape="1">
          <a:blip r:embed="rId3">
            <a:extLst>
              <a:ext uri="{28A0092B-C50C-407E-A947-70E740481C1C}">
                <a14:useLocalDpi xmlns:a14="http://schemas.microsoft.com/office/drawing/2010/main" val="0"/>
              </a:ext>
            </a:extLst>
          </a:blip>
          <a:srcRect l="21061" t="11768" r="22201" b="-59"/>
          <a:stretch/>
        </p:blipFill>
        <p:spPr>
          <a:xfrm>
            <a:off x="142037" y="2710277"/>
            <a:ext cx="3799919" cy="3947643"/>
          </a:xfrm>
          <a:prstGeom prst="rect">
            <a:avLst/>
          </a:prstGeom>
        </p:spPr>
      </p:pic>
      <mc:AlternateContent xmlns:mc="http://schemas.openxmlformats.org/markup-compatibility/2006" xmlns:a14="http://schemas.microsoft.com/office/drawing/2010/main">
        <mc:Choice Requires="a14">
          <p:sp>
            <p:nvSpPr>
              <p:cNvPr id="2" name="pole tekstowe 1">
                <a:extLst>
                  <a:ext uri="{FF2B5EF4-FFF2-40B4-BE49-F238E27FC236}">
                    <a16:creationId xmlns:a16="http://schemas.microsoft.com/office/drawing/2014/main" id="{35E60813-FF2B-A8AC-F4E6-72E7C3BD2E23}"/>
                  </a:ext>
                </a:extLst>
              </p:cNvPr>
              <p:cNvSpPr txBox="1"/>
              <p:nvPr/>
            </p:nvSpPr>
            <p:spPr>
              <a:xfrm>
                <a:off x="4236721" y="139016"/>
                <a:ext cx="7871460" cy="6863417"/>
              </a:xfrm>
              <a:prstGeom prst="rect">
                <a:avLst/>
              </a:prstGeom>
              <a:noFill/>
            </p:spPr>
            <p:txBody>
              <a:bodyPr wrap="square" rtlCol="0">
                <a:spAutoFit/>
              </a:bodyPr>
              <a:lstStyle/>
              <a:p>
                <a:pPr algn="just" defTabSz="180000"/>
                <a:r>
                  <a:rPr lang="pl-PL" sz="2000" b="1" dirty="0">
                    <a:latin typeface="Calibri" panose="020F0502020204030204" pitchFamily="34" charset="0"/>
                  </a:rPr>
                  <a:t>Radiometry klasy </a:t>
                </a:r>
                <a:r>
                  <a:rPr lang="pl-PL" sz="2000" b="1" dirty="0" err="1">
                    <a:latin typeface="Calibri" panose="020F0502020204030204" pitchFamily="34" charset="0"/>
                  </a:rPr>
                  <a:t>secondary</a:t>
                </a:r>
                <a:r>
                  <a:rPr lang="pl-PL" sz="2000" b="1" dirty="0">
                    <a:latin typeface="Calibri" panose="020F0502020204030204" pitchFamily="34" charset="0"/>
                  </a:rPr>
                  <a:t> standard (wg WMO) firmy Kipp &amp; </a:t>
                </a:r>
                <a:r>
                  <a:rPr lang="pl-PL" sz="2000" b="1" dirty="0" err="1">
                    <a:latin typeface="Calibri" panose="020F0502020204030204" pitchFamily="34" charset="0"/>
                  </a:rPr>
                  <a:t>Zonen</a:t>
                </a:r>
                <a:endParaRPr lang="pl-PL" sz="2000" b="1" dirty="0">
                  <a:latin typeface="Calibri" panose="020F0502020204030204" pitchFamily="34" charset="0"/>
                </a:endParaRPr>
              </a:p>
              <a:p>
                <a:pPr algn="just" defTabSz="180000"/>
                <a:endParaRPr lang="pl-PL" sz="2000" b="1" dirty="0">
                  <a:latin typeface="Calibri" panose="020F0502020204030204" pitchFamily="34" charset="0"/>
                </a:endParaRPr>
              </a:p>
              <a:p>
                <a:pPr algn="just" defTabSz="180000"/>
                <a:r>
                  <a:rPr lang="pl-PL" sz="2000" b="1" dirty="0" err="1">
                    <a:latin typeface="Calibri" panose="020F0502020204030204" pitchFamily="34" charset="0"/>
                  </a:rPr>
                  <a:t>Pyranometr</a:t>
                </a:r>
                <a:r>
                  <a:rPr lang="pl-PL" sz="2000" b="1" dirty="0">
                    <a:latin typeface="Calibri" panose="020F0502020204030204" pitchFamily="34" charset="0"/>
                  </a:rPr>
                  <a:t> CMP22  do pomiaru </a:t>
                </a:r>
                <a:r>
                  <a:rPr lang="pl-PL" sz="2000" b="1" dirty="0" err="1">
                    <a:latin typeface="Calibri" panose="020F0502020204030204" pitchFamily="34" charset="0"/>
                  </a:rPr>
                  <a:t>irradiancji</a:t>
                </a:r>
                <a:r>
                  <a:rPr lang="pl-PL" sz="2000" b="1" dirty="0">
                    <a:latin typeface="Calibri" panose="020F0502020204030204" pitchFamily="34" charset="0"/>
                  </a:rPr>
                  <a:t> w zakresie krótkofalowym od 	200 do 3600 </a:t>
                </a:r>
                <a:r>
                  <a:rPr lang="pl-PL" sz="2000" b="1" dirty="0" err="1">
                    <a:latin typeface="Calibri" panose="020F0502020204030204" pitchFamily="34" charset="0"/>
                  </a:rPr>
                  <a:t>nm</a:t>
                </a:r>
                <a:endParaRPr lang="pl-PL" sz="2000" dirty="0">
                  <a:latin typeface="Calibri" panose="020F0502020204030204" pitchFamily="34" charset="0"/>
                </a:endParaRPr>
              </a:p>
              <a:p>
                <a:pPr algn="just" defTabSz="180000"/>
                <a:endParaRPr lang="pl-PL" sz="1200" b="1" dirty="0">
                  <a:latin typeface="Calibri" panose="020F0502020204030204" pitchFamily="34" charset="0"/>
                </a:endParaRPr>
              </a:p>
              <a:p>
                <a:pPr algn="just" defTabSz="180000"/>
                <a:r>
                  <a:rPr lang="pl-PL" sz="2000" b="1" dirty="0" err="1">
                    <a:latin typeface="Calibri" panose="020F0502020204030204" pitchFamily="34" charset="0"/>
                  </a:rPr>
                  <a:t>Pyrgenometr</a:t>
                </a:r>
                <a:r>
                  <a:rPr lang="pl-PL" sz="2000" b="1" dirty="0">
                    <a:latin typeface="Calibri" panose="020F0502020204030204" pitchFamily="34" charset="0"/>
                  </a:rPr>
                  <a:t> CGR3 do pomiaru </a:t>
                </a:r>
                <a:r>
                  <a:rPr lang="pl-PL" sz="2000" b="1" dirty="0" err="1">
                    <a:latin typeface="Calibri" panose="020F0502020204030204" pitchFamily="34" charset="0"/>
                  </a:rPr>
                  <a:t>irradiancji</a:t>
                </a:r>
                <a:r>
                  <a:rPr lang="pl-PL" sz="2000" b="1" dirty="0">
                    <a:latin typeface="Calibri" panose="020F0502020204030204" pitchFamily="34" charset="0"/>
                  </a:rPr>
                  <a:t> w zakresie długofalowym od 	4.5 do 42 µm</a:t>
                </a:r>
              </a:p>
              <a:p>
                <a:pPr algn="just" defTabSz="180000"/>
                <a:endParaRPr lang="pl-PL" sz="3200" b="1" dirty="0">
                  <a:latin typeface="Calibri" panose="020F0502020204030204" pitchFamily="34" charset="0"/>
                </a:endParaRPr>
              </a:p>
              <a:p>
                <a:pPr algn="just" defTabSz="180000"/>
                <a:r>
                  <a:rPr lang="pl-PL" sz="2000" b="1" dirty="0" err="1">
                    <a:latin typeface="Calibri" panose="020F0502020204030204" pitchFamily="34" charset="0"/>
                  </a:rPr>
                  <a:t>Tracker</a:t>
                </a:r>
                <a:r>
                  <a:rPr lang="pl-PL" sz="2000" b="1" dirty="0">
                    <a:latin typeface="Calibri" panose="020F0502020204030204" pitchFamily="34" charset="0"/>
                  </a:rPr>
                  <a:t> słoneczny STR22 nakierowuje na tarczę słoneczną z dokładnością 	0,1°</a:t>
                </a:r>
              </a:p>
              <a:p>
                <a:pPr algn="just" defTabSz="180000"/>
                <a:endParaRPr lang="pl-PL" sz="1200" b="1" dirty="0">
                  <a:latin typeface="Calibri" panose="020F0502020204030204" pitchFamily="34" charset="0"/>
                </a:endParaRPr>
              </a:p>
              <a:p>
                <a:pPr algn="just" defTabSz="180000"/>
                <a:r>
                  <a:rPr lang="pl-PL" sz="2000" b="1" dirty="0" err="1">
                    <a:latin typeface="Calibri" panose="020F0502020204030204" pitchFamily="34" charset="0"/>
                  </a:rPr>
                  <a:t>Pyranometr</a:t>
                </a:r>
                <a:r>
                  <a:rPr lang="pl-PL" sz="2000" b="1" dirty="0">
                    <a:latin typeface="Calibri" panose="020F0502020204030204" pitchFamily="34" charset="0"/>
                  </a:rPr>
                  <a:t> CP21 mierzy </a:t>
                </a:r>
                <a:r>
                  <a:rPr lang="pl-PL" sz="2000" b="1" dirty="0" err="1">
                    <a:latin typeface="Calibri" panose="020F0502020204030204" pitchFamily="34" charset="0"/>
                  </a:rPr>
                  <a:t>irradiancję</a:t>
                </a:r>
                <a:r>
                  <a:rPr lang="pl-PL" sz="2000" b="1" dirty="0">
                    <a:latin typeface="Calibri" panose="020F0502020204030204" pitchFamily="34" charset="0"/>
                  </a:rPr>
                  <a:t> promieniowania rozproszonego w 	zakresie krótkofalowym od 285 do 2800 </a:t>
                </a:r>
                <a:r>
                  <a:rPr lang="pl-PL" sz="2000" b="1" dirty="0" err="1">
                    <a:latin typeface="Calibri" panose="020F0502020204030204" pitchFamily="34" charset="0"/>
                  </a:rPr>
                  <a:t>nm</a:t>
                </a:r>
                <a:endParaRPr lang="pl-PL" sz="2000" b="1" dirty="0">
                  <a:latin typeface="Calibri" panose="020F0502020204030204" pitchFamily="34" charset="0"/>
                </a:endParaRPr>
              </a:p>
              <a:p>
                <a:pPr algn="just" defTabSz="180000"/>
                <a:endParaRPr lang="pl-PL" sz="1200" b="1" dirty="0">
                  <a:latin typeface="Calibri" panose="020F0502020204030204" pitchFamily="34" charset="0"/>
                </a:endParaRPr>
              </a:p>
              <a:p>
                <a:pPr algn="just" defTabSz="180000"/>
                <a:r>
                  <a:rPr lang="pl-PL" sz="2000" b="1" dirty="0">
                    <a:latin typeface="Calibri" panose="020F0502020204030204" pitchFamily="34" charset="0"/>
                  </a:rPr>
                  <a:t>Pyrheliometr CHM1 mierzy </a:t>
                </a:r>
                <a:r>
                  <a:rPr lang="pl-PL" sz="2000" b="1" dirty="0" err="1">
                    <a:latin typeface="Calibri" panose="020F0502020204030204" pitchFamily="34" charset="0"/>
                  </a:rPr>
                  <a:t>radiancję</a:t>
                </a:r>
                <a:r>
                  <a:rPr lang="pl-PL" sz="2000" b="1" dirty="0">
                    <a:latin typeface="Calibri" panose="020F0502020204030204" pitchFamily="34" charset="0"/>
                  </a:rPr>
                  <a:t> promieniowania bezpośredniego w 	zakresie krótkofalowym od 200 do 4000 </a:t>
                </a:r>
                <a:r>
                  <a:rPr lang="pl-PL" sz="2000" b="1" dirty="0" err="1">
                    <a:latin typeface="Calibri" panose="020F0502020204030204" pitchFamily="34" charset="0"/>
                  </a:rPr>
                  <a:t>nm</a:t>
                </a:r>
                <a:r>
                  <a:rPr lang="pl-PL" sz="2000" b="1" dirty="0">
                    <a:latin typeface="Calibri" panose="020F0502020204030204" pitchFamily="34" charset="0"/>
                  </a:rPr>
                  <a:t> w kącie 5°</a:t>
                </a:r>
              </a:p>
              <a:p>
                <a:pPr algn="just" defTabSz="180000"/>
                <a:endParaRPr lang="pl-PL" sz="1200" b="1" dirty="0">
                  <a:latin typeface="Calibri" panose="020F0502020204030204" pitchFamily="34" charset="0"/>
                </a:endParaRPr>
              </a:p>
              <a:p>
                <a:pPr algn="just" defTabSz="180000"/>
                <a:r>
                  <a:rPr lang="pl-PL" sz="2000" b="1" dirty="0">
                    <a:latin typeface="Calibri" panose="020F0502020204030204" pitchFamily="34" charset="0"/>
                  </a:rPr>
                  <a:t>Za pomocą pyrheliometru można obliczyć grubość optyczną atmosfery </a:t>
                </a:r>
                <a14:m>
                  <m:oMath xmlns:m="http://schemas.openxmlformats.org/officeDocument/2006/math">
                    <m:r>
                      <a:rPr lang="pl-PL" sz="2000" b="0" i="1" smtClean="0">
                        <a:latin typeface="Cambria Math" panose="02040503050406030204" pitchFamily="18" charset="0"/>
                        <a:ea typeface="Cambria Math" panose="02040503050406030204" pitchFamily="18" charset="0"/>
                      </a:rPr>
                      <m:t>𝜏</m:t>
                    </m:r>
                  </m:oMath>
                </a14:m>
                <a:r>
                  <a:rPr lang="pl-PL" sz="2000" b="1" dirty="0">
                    <a:latin typeface="Calibri" panose="020F0502020204030204" pitchFamily="34" charset="0"/>
                  </a:rPr>
                  <a:t> z prawa Lamberta-Beera. Osłabienie strumienia promieniowania</a:t>
                </a:r>
              </a:p>
              <a:p>
                <a:pPr algn="just" defTabSz="180000"/>
                <a14:m>
                  <m:oMath xmlns:m="http://schemas.openxmlformats.org/officeDocument/2006/math">
                    <m:f>
                      <m:fPr>
                        <m:type m:val="lin"/>
                        <m:ctrlPr>
                          <a:rPr lang="pl-PL" sz="2000" b="0" i="1" smtClean="0">
                            <a:latin typeface="Cambria Math" panose="02040503050406030204" pitchFamily="18" charset="0"/>
                          </a:rPr>
                        </m:ctrlPr>
                      </m:fPr>
                      <m:num>
                        <m:r>
                          <a:rPr lang="pl-PL" sz="2000" b="0" i="1" smtClean="0">
                            <a:latin typeface="Cambria Math" panose="02040503050406030204" pitchFamily="18" charset="0"/>
                          </a:rPr>
                          <m:t>𝐹</m:t>
                        </m:r>
                      </m:num>
                      <m:den>
                        <m:sSub>
                          <m:sSubPr>
                            <m:ctrlPr>
                              <a:rPr lang="pl-PL" sz="2000" i="1">
                                <a:latin typeface="Cambria Math" panose="02040503050406030204" pitchFamily="18" charset="0"/>
                              </a:rPr>
                            </m:ctrlPr>
                          </m:sSubPr>
                          <m:e>
                            <m:r>
                              <a:rPr lang="pl-PL" sz="2000" i="1">
                                <a:latin typeface="Cambria Math" panose="02040503050406030204" pitchFamily="18" charset="0"/>
                              </a:rPr>
                              <m:t>𝐹</m:t>
                            </m:r>
                          </m:e>
                          <m:sub>
                            <m:r>
                              <a:rPr lang="pl-PL" sz="2000" i="1">
                                <a:latin typeface="Cambria Math" panose="02040503050406030204" pitchFamily="18" charset="0"/>
                              </a:rPr>
                              <m:t>0</m:t>
                            </m:r>
                          </m:sub>
                        </m:sSub>
                        <m:r>
                          <a:rPr lang="pl-PL" sz="2000" b="0" i="1" smtClean="0">
                            <a:latin typeface="Cambria Math" panose="02040503050406030204" pitchFamily="18" charset="0"/>
                          </a:rPr>
                          <m:t>=</m:t>
                        </m:r>
                      </m:den>
                    </m:f>
                    <m:r>
                      <a:rPr lang="pl-PL" sz="2000" b="0" i="1" smtClean="0">
                        <a:latin typeface="Cambria Math" panose="02040503050406030204" pitchFamily="18" charset="0"/>
                      </a:rPr>
                      <m:t>𝑒𝑥𝑝</m:t>
                    </m:r>
                    <m:d>
                      <m:dPr>
                        <m:ctrlPr>
                          <a:rPr lang="pl-PL" sz="2000" b="0" i="1" smtClean="0">
                            <a:latin typeface="Cambria Math" panose="02040503050406030204" pitchFamily="18" charset="0"/>
                          </a:rPr>
                        </m:ctrlPr>
                      </m:dPr>
                      <m:e>
                        <m:r>
                          <a:rPr lang="pl-PL" sz="2000" b="0" i="1" smtClean="0">
                            <a:latin typeface="Cambria Math" panose="02040503050406030204" pitchFamily="18" charset="0"/>
                          </a:rPr>
                          <m:t>−</m:t>
                        </m:r>
                        <m:r>
                          <a:rPr lang="pl-PL" sz="2000" b="0" i="1" smtClean="0">
                            <a:latin typeface="Cambria Math" panose="02040503050406030204" pitchFamily="18" charset="0"/>
                          </a:rPr>
                          <m:t>𝑚</m:t>
                        </m:r>
                        <m:r>
                          <a:rPr lang="pl-PL" sz="2000" b="0" i="1" smtClean="0">
                            <a:latin typeface="Cambria Math" panose="02040503050406030204" pitchFamily="18" charset="0"/>
                            <a:ea typeface="Cambria Math" panose="02040503050406030204" pitchFamily="18" charset="0"/>
                          </a:rPr>
                          <m:t>𝜏</m:t>
                        </m:r>
                      </m:e>
                    </m:d>
                  </m:oMath>
                </a14:m>
                <a:r>
                  <a:rPr lang="pl-PL" sz="2000" dirty="0"/>
                  <a:t>  </a:t>
                </a:r>
              </a:p>
              <a:p>
                <a:pPr defTabSz="180000"/>
                <a:r>
                  <a:rPr lang="pl-PL" sz="2000" b="1" dirty="0"/>
                  <a:t>gdzie</a:t>
                </a:r>
                <a:r>
                  <a:rPr lang="pl-PL" dirty="0"/>
                  <a:t> </a:t>
                </a:r>
                <a14:m>
                  <m:oMath xmlns:m="http://schemas.openxmlformats.org/officeDocument/2006/math">
                    <m:r>
                      <a:rPr lang="pl-PL" sz="1800" b="0" i="1" smtClean="0">
                        <a:latin typeface="Cambria Math" panose="02040503050406030204" pitchFamily="18" charset="0"/>
                      </a:rPr>
                      <m:t>𝑚</m:t>
                    </m:r>
                  </m:oMath>
                </a14:m>
                <a:r>
                  <a:rPr lang="pl-PL" dirty="0"/>
                  <a:t> </a:t>
                </a:r>
                <a:r>
                  <a:rPr lang="pl-PL" sz="2000" b="1" dirty="0"/>
                  <a:t>jest masą optyczną atmosfery będącą stosunkiem długości drogi promieni w atmosferze do jej gr</a:t>
                </a:r>
                <a:r>
                  <a:rPr lang="pl-PL" sz="2000" b="1" dirty="0">
                    <a:latin typeface="Calibri" panose="020F0502020204030204" pitchFamily="34" charset="0"/>
                    <a:ea typeface="Calibri" panose="020F0502020204030204" pitchFamily="34" charset="0"/>
                    <a:cs typeface="Calibri" panose="020F0502020204030204" pitchFamily="34" charset="0"/>
                  </a:rPr>
                  <a:t>ubo</a:t>
                </a:r>
                <a:r>
                  <a:rPr lang="pl-PL" sz="2000" b="1" dirty="0"/>
                  <a:t>ści; dla niewielkich kątów zenitalnych</a:t>
                </a:r>
                <a14:m>
                  <m:oMath xmlns:m="http://schemas.openxmlformats.org/officeDocument/2006/math">
                    <m:r>
                      <a:rPr lang="pl-PL" sz="2000" b="1" i="0" smtClean="0">
                        <a:latin typeface="Cambria Math" panose="02040503050406030204" pitchFamily="18" charset="0"/>
                        <a:ea typeface="Cambria Math" panose="02040503050406030204" pitchFamily="18" charset="0"/>
                      </a:rPr>
                      <m:t> </m:t>
                    </m:r>
                    <m:r>
                      <a:rPr lang="pl-PL" sz="2000" i="1">
                        <a:latin typeface="Cambria Math" panose="02040503050406030204" pitchFamily="18" charset="0"/>
                        <a:ea typeface="Cambria Math" panose="02040503050406030204" pitchFamily="18" charset="0"/>
                      </a:rPr>
                      <m:t>𝜃</m:t>
                    </m:r>
                    <m:r>
                      <m:rPr>
                        <m:nor/>
                      </m:rPr>
                      <a:rPr lang="pl-PL" sz="2000" b="1" i="0" smtClean="0">
                        <a:latin typeface="Cambria Math" panose="02040503050406030204" pitchFamily="18" charset="0"/>
                        <a:ea typeface="Cambria Math" panose="02040503050406030204" pitchFamily="18" charset="0"/>
                      </a:rPr>
                      <m:t> </m:t>
                    </m:r>
                    <m:r>
                      <m:rPr>
                        <m:nor/>
                      </m:rPr>
                      <a:rPr lang="pl-PL" sz="2000" b="1" i="0" smtClean="0">
                        <a:latin typeface="Cambria Math" panose="02040503050406030204" pitchFamily="18" charset="0"/>
                        <a:ea typeface="Cambria Math" panose="02040503050406030204" pitchFamily="18" charset="0"/>
                      </a:rPr>
                      <m:t>zmienia</m:t>
                    </m:r>
                    <m:r>
                      <m:rPr>
                        <m:nor/>
                      </m:rPr>
                      <a:rPr lang="pl-PL" sz="2000" b="1" i="0" smtClean="0">
                        <a:latin typeface="Cambria Math" panose="02040503050406030204" pitchFamily="18" charset="0"/>
                        <a:ea typeface="Cambria Math" panose="02040503050406030204" pitchFamily="18" charset="0"/>
                      </a:rPr>
                      <m:t> </m:t>
                    </m:r>
                    <m:r>
                      <m:rPr>
                        <m:nor/>
                      </m:rPr>
                      <a:rPr lang="pl-PL" sz="2000" b="1" i="0" smtClean="0">
                        <a:latin typeface="Cambria Math" panose="02040503050406030204" pitchFamily="18" charset="0"/>
                        <a:ea typeface="Cambria Math" panose="02040503050406030204" pitchFamily="18" charset="0"/>
                      </a:rPr>
                      <m:t>si</m:t>
                    </m:r>
                    <m:r>
                      <m:rPr>
                        <m:nor/>
                      </m:rPr>
                      <a:rPr lang="pl-PL" sz="2000" b="1" i="0" smtClean="0">
                        <a:latin typeface="Cambria Math" panose="02040503050406030204" pitchFamily="18" charset="0"/>
                        <a:ea typeface="Cambria Math" panose="02040503050406030204" pitchFamily="18" charset="0"/>
                      </a:rPr>
                      <m:t>ę </m:t>
                    </m:r>
                    <m:r>
                      <m:rPr>
                        <m:nor/>
                      </m:rPr>
                      <a:rPr lang="pl-PL" sz="2000" b="1" i="0" smtClean="0">
                        <a:latin typeface="Cambria Math" panose="02040503050406030204" pitchFamily="18" charset="0"/>
                        <a:ea typeface="Cambria Math" panose="02040503050406030204" pitchFamily="18" charset="0"/>
                      </a:rPr>
                      <m:t>jak</m:t>
                    </m:r>
                    <m:r>
                      <m:rPr>
                        <m:nor/>
                      </m:rPr>
                      <a:rPr lang="pl-PL" sz="2000" b="1" i="0" smtClean="0">
                        <a:latin typeface="Cambria Math" panose="02040503050406030204" pitchFamily="18" charset="0"/>
                        <a:ea typeface="Cambria Math" panose="02040503050406030204" pitchFamily="18" charset="0"/>
                      </a:rPr>
                      <m:t> </m:t>
                    </m:r>
                    <m:f>
                      <m:fPr>
                        <m:type m:val="lin"/>
                        <m:ctrlPr>
                          <a:rPr lang="pl-PL" sz="2000" i="1" smtClean="0">
                            <a:latin typeface="Cambria Math" panose="02040503050406030204" pitchFamily="18" charset="0"/>
                            <a:ea typeface="Cambria Math" panose="02040503050406030204" pitchFamily="18" charset="0"/>
                          </a:rPr>
                        </m:ctrlPr>
                      </m:fPr>
                      <m:num>
                        <m:r>
                          <a:rPr lang="pl-PL" sz="2000" b="0" i="1" smtClean="0">
                            <a:latin typeface="Cambria Math" panose="02040503050406030204" pitchFamily="18" charset="0"/>
                            <a:ea typeface="Cambria Math" panose="02040503050406030204" pitchFamily="18" charset="0"/>
                          </a:rPr>
                          <m:t>1</m:t>
                        </m:r>
                      </m:num>
                      <m:den>
                        <m:r>
                          <a:rPr lang="pl-PL" sz="2000" b="0" i="1" smtClean="0">
                            <a:latin typeface="Cambria Math" panose="02040503050406030204" pitchFamily="18" charset="0"/>
                            <a:ea typeface="Cambria Math" panose="02040503050406030204" pitchFamily="18" charset="0"/>
                          </a:rPr>
                          <m:t>𝑐𝑜𝑠</m:t>
                        </m:r>
                        <m:d>
                          <m:dPr>
                            <m:ctrlPr>
                              <a:rPr lang="pl-PL" sz="2000" b="0" i="1" smtClean="0">
                                <a:latin typeface="Cambria Math" panose="02040503050406030204" pitchFamily="18" charset="0"/>
                                <a:ea typeface="Cambria Math" panose="02040503050406030204" pitchFamily="18" charset="0"/>
                              </a:rPr>
                            </m:ctrlPr>
                          </m:dPr>
                          <m:e>
                            <m:r>
                              <a:rPr lang="pl-PL" sz="2000" b="0" i="1" smtClean="0">
                                <a:latin typeface="Cambria Math" panose="02040503050406030204" pitchFamily="18" charset="0"/>
                                <a:ea typeface="Cambria Math" panose="02040503050406030204" pitchFamily="18" charset="0"/>
                              </a:rPr>
                              <m:t>𝜃</m:t>
                            </m:r>
                          </m:e>
                        </m:d>
                      </m:den>
                    </m:f>
                    <m:r>
                      <a:rPr lang="pl-PL" sz="2000" i="1" smtClean="0">
                        <a:latin typeface="Cambria Math" panose="02040503050406030204" pitchFamily="18" charset="0"/>
                        <a:ea typeface="Cambria Math" panose="02040503050406030204" pitchFamily="18" charset="0"/>
                      </a:rPr>
                      <m:t> </m:t>
                    </m:r>
                  </m:oMath>
                </a14:m>
                <a:r>
                  <a:rPr lang="pl-PL" sz="2000" b="1" dirty="0"/>
                  <a:t>, a dla </a:t>
                </a:r>
                <a14:m>
                  <m:oMath xmlns:m="http://schemas.openxmlformats.org/officeDocument/2006/math">
                    <m:r>
                      <a:rPr lang="pl-PL" sz="2000" i="1" smtClean="0">
                        <a:latin typeface="Cambria Math" panose="02040503050406030204" pitchFamily="18" charset="0"/>
                        <a:ea typeface="Cambria Math" panose="02040503050406030204" pitchFamily="18" charset="0"/>
                      </a:rPr>
                      <m:t>𝜃</m:t>
                    </m:r>
                    <m:r>
                      <a:rPr lang="pl-PL" sz="2000" b="0" i="1" smtClean="0">
                        <a:latin typeface="Cambria Math" panose="02040503050406030204" pitchFamily="18" charset="0"/>
                        <a:ea typeface="Cambria Math" panose="02040503050406030204" pitchFamily="18" charset="0"/>
                      </a:rPr>
                      <m:t>=90°</m:t>
                    </m:r>
                  </m:oMath>
                </a14:m>
                <a:r>
                  <a:rPr lang="pl-PL" sz="2000" b="1" dirty="0"/>
                  <a:t> wynosi </a:t>
                </a:r>
                <a14:m>
                  <m:oMath xmlns:m="http://schemas.openxmlformats.org/officeDocument/2006/math">
                    <m:r>
                      <a:rPr lang="pl-PL" sz="2000" b="0" i="1" smtClean="0">
                        <a:latin typeface="Cambria Math" panose="02040503050406030204" pitchFamily="18" charset="0"/>
                        <a:ea typeface="Cambria Math" panose="02040503050406030204" pitchFamily="18" charset="0"/>
                      </a:rPr>
                      <m:t>38</m:t>
                    </m:r>
                  </m:oMath>
                </a14:m>
                <a:r>
                  <a:rPr lang="pl-PL" sz="2000" b="1" dirty="0"/>
                  <a:t> </a:t>
                </a:r>
              </a:p>
            </p:txBody>
          </p:sp>
        </mc:Choice>
        <mc:Fallback xmlns="">
          <p:sp>
            <p:nvSpPr>
              <p:cNvPr id="2" name="pole tekstowe 1">
                <a:extLst>
                  <a:ext uri="{FF2B5EF4-FFF2-40B4-BE49-F238E27FC236}">
                    <a16:creationId xmlns:a16="http://schemas.microsoft.com/office/drawing/2014/main" id="{35E60813-FF2B-A8AC-F4E6-72E7C3BD2E23}"/>
                  </a:ext>
                </a:extLst>
              </p:cNvPr>
              <p:cNvSpPr txBox="1">
                <a:spLocks noRot="1" noChangeAspect="1" noMove="1" noResize="1" noEditPoints="1" noAdjustHandles="1" noChangeArrowheads="1" noChangeShapeType="1" noTextEdit="1"/>
              </p:cNvSpPr>
              <p:nvPr/>
            </p:nvSpPr>
            <p:spPr>
              <a:xfrm>
                <a:off x="4236721" y="139016"/>
                <a:ext cx="7871460" cy="6863417"/>
              </a:xfrm>
              <a:prstGeom prst="rect">
                <a:avLst/>
              </a:prstGeom>
              <a:blipFill>
                <a:blip r:embed="rId4"/>
                <a:stretch>
                  <a:fillRect l="-2479" t="-533" r="-775" b="-9503"/>
                </a:stretch>
              </a:blipFill>
            </p:spPr>
            <p:txBody>
              <a:bodyPr/>
              <a:lstStyle/>
              <a:p>
                <a:r>
                  <a:rPr lang="pl-PL">
                    <a:noFill/>
                  </a:rPr>
                  <a:t> </a:t>
                </a:r>
              </a:p>
            </p:txBody>
          </p:sp>
        </mc:Fallback>
      </mc:AlternateContent>
    </p:spTree>
    <p:extLst>
      <p:ext uri="{BB962C8B-B14F-4D97-AF65-F5344CB8AC3E}">
        <p14:creationId xmlns:p14="http://schemas.microsoft.com/office/powerpoint/2010/main" val="4145158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C419563-66FA-6D44-21CA-07F0A412E280}"/>
              </a:ext>
            </a:extLst>
          </p:cNvPr>
          <p:cNvPicPr>
            <a:picLocks noChangeAspect="1"/>
          </p:cNvPicPr>
          <p:nvPr/>
        </p:nvPicPr>
        <p:blipFill rotWithShape="1">
          <a:blip r:embed="rId2">
            <a:extLst>
              <a:ext uri="{28A0092B-C50C-407E-A947-70E740481C1C}">
                <a14:useLocalDpi xmlns:a14="http://schemas.microsoft.com/office/drawing/2010/main" val="0"/>
              </a:ext>
            </a:extLst>
          </a:blip>
          <a:srcRect l="26315" t="11087" r="30360" b="53"/>
          <a:stretch/>
        </p:blipFill>
        <p:spPr>
          <a:xfrm>
            <a:off x="68400" y="124831"/>
            <a:ext cx="2340000" cy="3204000"/>
          </a:xfrm>
          <a:prstGeom prst="rect">
            <a:avLst/>
          </a:prstGeom>
        </p:spPr>
      </p:pic>
      <p:pic>
        <p:nvPicPr>
          <p:cNvPr id="5" name="Obraz 4">
            <a:extLst>
              <a:ext uri="{FF2B5EF4-FFF2-40B4-BE49-F238E27FC236}">
                <a16:creationId xmlns:a16="http://schemas.microsoft.com/office/drawing/2014/main" id="{FD0A5039-28C7-5D1D-46E8-1332A88AD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04" y="4592585"/>
            <a:ext cx="4346296" cy="2179168"/>
          </a:xfrm>
          <a:prstGeom prst="rect">
            <a:avLst/>
          </a:prstGeom>
        </p:spPr>
      </p:pic>
      <p:pic>
        <p:nvPicPr>
          <p:cNvPr id="9" name="Obraz 8">
            <a:extLst>
              <a:ext uri="{FF2B5EF4-FFF2-40B4-BE49-F238E27FC236}">
                <a16:creationId xmlns:a16="http://schemas.microsoft.com/office/drawing/2014/main" id="{79F9D28A-FC1A-FDAC-D720-9CEA78AD1095}"/>
              </a:ext>
            </a:extLst>
          </p:cNvPr>
          <p:cNvPicPr>
            <a:picLocks noChangeAspect="1"/>
          </p:cNvPicPr>
          <p:nvPr/>
        </p:nvPicPr>
        <p:blipFill rotWithShape="1">
          <a:blip r:embed="rId4">
            <a:extLst>
              <a:ext uri="{28A0092B-C50C-407E-A947-70E740481C1C}">
                <a14:useLocalDpi xmlns:a14="http://schemas.microsoft.com/office/drawing/2010/main" val="0"/>
              </a:ext>
            </a:extLst>
          </a:blip>
          <a:srcRect l="43241" t="20988" r="5526" b="6106"/>
          <a:stretch/>
        </p:blipFill>
        <p:spPr>
          <a:xfrm>
            <a:off x="2265545" y="4575753"/>
            <a:ext cx="3661909" cy="2183954"/>
          </a:xfrm>
          <a:prstGeom prst="rect">
            <a:avLst/>
          </a:prstGeom>
        </p:spPr>
      </p:pic>
      <p:pic>
        <p:nvPicPr>
          <p:cNvPr id="7" name="Obraz 6">
            <a:extLst>
              <a:ext uri="{FF2B5EF4-FFF2-40B4-BE49-F238E27FC236}">
                <a16:creationId xmlns:a16="http://schemas.microsoft.com/office/drawing/2014/main" id="{12CB82E7-C544-3661-CE5F-1B99A4D3F5C8}"/>
              </a:ext>
            </a:extLst>
          </p:cNvPr>
          <p:cNvPicPr>
            <a:picLocks noChangeAspect="1"/>
          </p:cNvPicPr>
          <p:nvPr/>
        </p:nvPicPr>
        <p:blipFill rotWithShape="1">
          <a:blip r:embed="rId4">
            <a:extLst>
              <a:ext uri="{28A0092B-C50C-407E-A947-70E740481C1C}">
                <a14:useLocalDpi xmlns:a14="http://schemas.microsoft.com/office/drawing/2010/main" val="0"/>
              </a:ext>
            </a:extLst>
          </a:blip>
          <a:srcRect l="3272" t="5542" r="57627" b="1156"/>
          <a:stretch/>
        </p:blipFill>
        <p:spPr>
          <a:xfrm>
            <a:off x="69545" y="4575753"/>
            <a:ext cx="2196000" cy="2196000"/>
          </a:xfrm>
          <a:prstGeom prst="rect">
            <a:avLst/>
          </a:prstGeom>
        </p:spPr>
      </p:pic>
      <mc:AlternateContent xmlns:mc="http://schemas.openxmlformats.org/markup-compatibility/2006" xmlns:a14="http://schemas.microsoft.com/office/drawing/2010/main">
        <mc:Choice Requires="a14">
          <p:sp>
            <p:nvSpPr>
              <p:cNvPr id="2" name="pole tekstowe 1">
                <a:extLst>
                  <a:ext uri="{FF2B5EF4-FFF2-40B4-BE49-F238E27FC236}">
                    <a16:creationId xmlns:a16="http://schemas.microsoft.com/office/drawing/2014/main" id="{B1FCAD12-8C40-C1F8-4013-B2B7C378390C}"/>
                  </a:ext>
                </a:extLst>
              </p:cNvPr>
              <p:cNvSpPr txBox="1"/>
              <p:nvPr/>
            </p:nvSpPr>
            <p:spPr>
              <a:xfrm>
                <a:off x="2408400" y="145151"/>
                <a:ext cx="9783600" cy="4363310"/>
              </a:xfrm>
              <a:prstGeom prst="rect">
                <a:avLst/>
              </a:prstGeom>
              <a:noFill/>
            </p:spPr>
            <p:txBody>
              <a:bodyPr wrap="square" rtlCol="0">
                <a:spAutoFit/>
              </a:bodyPr>
              <a:lstStyle/>
              <a:p>
                <a:pPr algn="just" defTabSz="180000"/>
                <a:r>
                  <a:rPr lang="pl-PL" sz="2000" b="1" dirty="0">
                    <a:latin typeface="Calibri" panose="020F0502020204030204" pitchFamily="34" charset="0"/>
                  </a:rPr>
                  <a:t>CIMEL ELECTRONIQUE 318 – fotometr słoneczny. Posiada dwa detektory, krzemowy  na 	zakres od </a:t>
                </a:r>
                <a:r>
                  <a:rPr lang="nn-NO" sz="2000" b="1" dirty="0">
                    <a:latin typeface="Calibri" panose="020F0502020204030204" pitchFamily="34" charset="0"/>
                  </a:rPr>
                  <a:t>340 </a:t>
                </a:r>
                <a:r>
                  <a:rPr lang="pl-PL" sz="2000" b="1" dirty="0">
                    <a:latin typeface="Calibri" panose="020F0502020204030204" pitchFamily="34" charset="0"/>
                  </a:rPr>
                  <a:t>do </a:t>
                </a:r>
                <a:r>
                  <a:rPr lang="nn-NO" sz="2000" b="1" dirty="0">
                    <a:latin typeface="Calibri" panose="020F0502020204030204" pitchFamily="34" charset="0"/>
                  </a:rPr>
                  <a:t>1020nm</a:t>
                </a:r>
                <a:r>
                  <a:rPr lang="pl-PL" sz="2000" b="1" dirty="0">
                    <a:latin typeface="Calibri" panose="020F0502020204030204" pitchFamily="34" charset="0"/>
                  </a:rPr>
                  <a:t> i</a:t>
                </a:r>
                <a:r>
                  <a:rPr lang="nn-NO" sz="2000" b="1" dirty="0">
                    <a:latin typeface="Calibri" panose="020F0502020204030204" pitchFamily="34" charset="0"/>
                  </a:rPr>
                  <a:t> </a:t>
                </a:r>
                <a:r>
                  <a:rPr lang="pl-PL" sz="2000" b="1" dirty="0">
                    <a:latin typeface="Calibri" panose="020F0502020204030204" pitchFamily="34" charset="0"/>
                  </a:rPr>
                  <a:t>z </a:t>
                </a:r>
                <a:r>
                  <a:rPr lang="nn-NO" sz="2000" b="1" dirty="0">
                    <a:latin typeface="Calibri" panose="020F0502020204030204" pitchFamily="34" charset="0"/>
                  </a:rPr>
                  <a:t>InGaAs  </a:t>
                </a:r>
                <a:r>
                  <a:rPr lang="pl-PL" sz="2000" b="1" dirty="0">
                    <a:latin typeface="Calibri" panose="020F0502020204030204" pitchFamily="34" charset="0"/>
                  </a:rPr>
                  <a:t>dla zakresu </a:t>
                </a:r>
                <a:r>
                  <a:rPr lang="nn-NO" sz="2000" b="1" dirty="0">
                    <a:latin typeface="Calibri" panose="020F0502020204030204" pitchFamily="34" charset="0"/>
                  </a:rPr>
                  <a:t>1020 </a:t>
                </a:r>
                <a:r>
                  <a:rPr lang="pl-PL" sz="2000" b="1" dirty="0">
                    <a:latin typeface="Calibri" panose="020F0502020204030204" pitchFamily="34" charset="0"/>
                  </a:rPr>
                  <a:t>- </a:t>
                </a:r>
                <a:r>
                  <a:rPr lang="nn-NO" sz="2000" b="1" dirty="0">
                    <a:latin typeface="Calibri" panose="020F0502020204030204" pitchFamily="34" charset="0"/>
                  </a:rPr>
                  <a:t>1640nm</a:t>
                </a:r>
                <a:r>
                  <a:rPr lang="pl-PL" sz="2000" b="1" dirty="0">
                    <a:latin typeface="Calibri" panose="020F0502020204030204" pitchFamily="34" charset="0"/>
                  </a:rPr>
                  <a:t> i 9 filtrów 	interferencyjnych 340, 380, 440, 500, 670, 870, 940, 1020, 1640nm. Jego pole widzenia 	wynosi 1,2°. Mierzy promieniowanie bezpośrednie oraz rozproszone poprzez skanowanie 	nieba. Na tej podstawie wyznaczana jest spektralna aerozolowa grubość optyczna </a:t>
                </a:r>
                <a14:m>
                  <m:oMath xmlns:m="http://schemas.openxmlformats.org/officeDocument/2006/math">
                    <m:sSub>
                      <m:sSubPr>
                        <m:ctrlPr>
                          <a:rPr lang="pl-PL" sz="2000" i="1" dirty="0" smtClean="0">
                            <a:latin typeface="Cambria Math" panose="02040503050406030204" pitchFamily="18" charset="0"/>
                            <a:ea typeface="Cambria Math" panose="02040503050406030204" pitchFamily="18" charset="0"/>
                          </a:rPr>
                        </m:ctrlPr>
                      </m:sSubPr>
                      <m:e>
                        <m:r>
                          <a:rPr lang="pl-PL" sz="2000" i="1" dirty="0">
                            <a:latin typeface="Cambria Math" panose="02040503050406030204" pitchFamily="18" charset="0"/>
                            <a:ea typeface="Cambria Math" panose="02040503050406030204" pitchFamily="18" charset="0"/>
                          </a:rPr>
                          <m:t>𝜏</m:t>
                        </m:r>
                      </m:e>
                      <m:sub>
                        <m:r>
                          <a:rPr lang="pl-PL" sz="2000" i="1">
                            <a:latin typeface="Cambria Math" panose="02040503050406030204" pitchFamily="18" charset="0"/>
                            <a:ea typeface="Cambria Math" panose="02040503050406030204" pitchFamily="18" charset="0"/>
                          </a:rPr>
                          <m:t>𝜆</m:t>
                        </m:r>
                      </m:sub>
                    </m:sSub>
                  </m:oMath>
                </a14:m>
                <a:r>
                  <a:rPr lang="pl-PL" sz="2000" b="1" dirty="0">
                    <a:latin typeface="Calibri" panose="020F0502020204030204" pitchFamily="34" charset="0"/>
                  </a:rPr>
                  <a:t>, 	wykładnik angstrema </a:t>
                </a:r>
                <a14:m>
                  <m:oMath xmlns:m="http://schemas.openxmlformats.org/officeDocument/2006/math">
                    <m:r>
                      <a:rPr lang="pl-PL" sz="2000" b="0" i="1" smtClean="0">
                        <a:latin typeface="Cambria Math" panose="02040503050406030204" pitchFamily="18" charset="0"/>
                        <a:ea typeface="Cambria Math" panose="02040503050406030204" pitchFamily="18" charset="0"/>
                      </a:rPr>
                      <m:t>𝛼</m:t>
                    </m:r>
                  </m:oMath>
                </a14:m>
                <a:r>
                  <a:rPr lang="pl-PL" sz="2000" b="1" dirty="0">
                    <a:latin typeface="Calibri" panose="020F0502020204030204" pitchFamily="34" charset="0"/>
                  </a:rPr>
                  <a:t> z zależności</a:t>
                </a:r>
                <a:endParaRPr lang="pl-PL" sz="2000" b="1" dirty="0"/>
              </a:p>
              <a:p>
                <a:pPr defTabSz="180000"/>
                <a:r>
                  <a:rPr lang="pl-PL" sz="2000" dirty="0">
                    <a:ea typeface="Cambria Math" panose="02040503050406030204" pitchFamily="18" charset="0"/>
                  </a:rPr>
                  <a:t>	</a:t>
                </a:r>
                <a14:m>
                  <m:oMath xmlns:m="http://schemas.openxmlformats.org/officeDocument/2006/math">
                    <m:sSub>
                      <m:sSubPr>
                        <m:ctrlPr>
                          <a:rPr lang="pl-PL" sz="2000" i="1" dirty="0" smtClean="0">
                            <a:latin typeface="Cambria Math" panose="02040503050406030204" pitchFamily="18" charset="0"/>
                            <a:ea typeface="Cambria Math" panose="02040503050406030204" pitchFamily="18" charset="0"/>
                          </a:rPr>
                        </m:ctrlPr>
                      </m:sSubPr>
                      <m:e>
                        <m:r>
                          <a:rPr lang="pl-PL" sz="2000" i="1" dirty="0">
                            <a:latin typeface="Cambria Math" panose="02040503050406030204" pitchFamily="18" charset="0"/>
                            <a:ea typeface="Cambria Math" panose="02040503050406030204" pitchFamily="18" charset="0"/>
                          </a:rPr>
                          <m:t>𝜏</m:t>
                        </m:r>
                      </m:e>
                      <m:sub>
                        <m:r>
                          <a:rPr lang="pl-PL" sz="2000" i="1">
                            <a:latin typeface="Cambria Math" panose="02040503050406030204" pitchFamily="18" charset="0"/>
                            <a:ea typeface="Cambria Math" panose="02040503050406030204" pitchFamily="18" charset="0"/>
                          </a:rPr>
                          <m:t>𝜆</m:t>
                        </m:r>
                      </m:sub>
                    </m:sSub>
                    <m:r>
                      <a:rPr lang="pl-PL" sz="2000" i="1" dirty="0" smtClean="0">
                        <a:latin typeface="Cambria Math" panose="02040503050406030204" pitchFamily="18" charset="0"/>
                        <a:ea typeface="Cambria Math" panose="02040503050406030204" pitchFamily="18" charset="0"/>
                      </a:rPr>
                      <m:t>~</m:t>
                    </m:r>
                    <m:sSup>
                      <m:sSupPr>
                        <m:ctrlPr>
                          <a:rPr lang="pl-PL" sz="2000" b="0" i="1" dirty="0" smtClean="0">
                            <a:latin typeface="Cambria Math" panose="02040503050406030204" pitchFamily="18" charset="0"/>
                            <a:ea typeface="Cambria Math" panose="02040503050406030204" pitchFamily="18" charset="0"/>
                          </a:rPr>
                        </m:ctrlPr>
                      </m:sSupPr>
                      <m:e>
                        <m:r>
                          <a:rPr lang="pl-PL" sz="2000" i="1">
                            <a:latin typeface="Cambria Math" panose="02040503050406030204" pitchFamily="18" charset="0"/>
                            <a:ea typeface="Cambria Math" panose="02040503050406030204" pitchFamily="18" charset="0"/>
                          </a:rPr>
                          <m:t>𝜆</m:t>
                        </m:r>
                      </m:e>
                      <m:sup>
                        <m:r>
                          <a:rPr lang="pl-PL" sz="2000" b="0" i="1" dirty="0" smtClean="0">
                            <a:latin typeface="Cambria Math" panose="02040503050406030204" pitchFamily="18" charset="0"/>
                            <a:ea typeface="Cambria Math" panose="02040503050406030204" pitchFamily="18" charset="0"/>
                          </a:rPr>
                          <m:t>−</m:t>
                        </m:r>
                        <m:r>
                          <a:rPr lang="pl-PL" sz="2000" b="0" i="1" dirty="0" smtClean="0">
                            <a:latin typeface="Cambria Math" panose="02040503050406030204" pitchFamily="18" charset="0"/>
                            <a:ea typeface="Cambria Math" panose="02040503050406030204" pitchFamily="18" charset="0"/>
                          </a:rPr>
                          <m:t>𝛼</m:t>
                        </m:r>
                      </m:sup>
                    </m:sSup>
                  </m:oMath>
                </a14:m>
                <a:r>
                  <a:rPr lang="pl-PL" dirty="0"/>
                  <a:t> </a:t>
                </a:r>
              </a:p>
              <a:p>
                <a:pPr algn="just" defTabSz="180000"/>
                <a:r>
                  <a:rPr lang="pl-PL" sz="2000" b="1" dirty="0"/>
                  <a:t>	Dodatkowo pomiar pozwala określić albedo pojedynczego rozpraszania, czyli stosunek 	rozpraszania do ekstynkcji oraz </a:t>
                </a:r>
                <a:r>
                  <a:rPr lang="pl-PL" sz="2000" b="1" dirty="0">
                    <a:latin typeface="Calibri" panose="020F0502020204030204" pitchFamily="34" charset="0"/>
                  </a:rPr>
                  <a:t>całkowitą zawartość wody w kolumnie powietrza. </a:t>
                </a:r>
                <a:endParaRPr lang="pl-PL" sz="2000" b="1" dirty="0"/>
              </a:p>
              <a:p>
                <a:pPr algn="just" defTabSz="180000"/>
                <a:r>
                  <a:rPr lang="pl-PL" sz="2000" b="1" dirty="0">
                    <a:latin typeface="Calibri" panose="020F0502020204030204" pitchFamily="34" charset="0"/>
                  </a:rPr>
                  <a:t>	Przyrząd pracuje w sieci AERONET (</a:t>
                </a:r>
                <a:r>
                  <a:rPr lang="pl-PL" sz="2000" b="1" dirty="0" err="1">
                    <a:latin typeface="Calibri" panose="020F0502020204030204" pitchFamily="34" charset="0"/>
                  </a:rPr>
                  <a:t>AErosol</a:t>
                </a:r>
                <a:r>
                  <a:rPr lang="pl-PL" sz="2000" b="1" dirty="0">
                    <a:latin typeface="Calibri" panose="020F0502020204030204" pitchFamily="34" charset="0"/>
                  </a:rPr>
                  <a:t> </a:t>
                </a:r>
                <a:r>
                  <a:rPr lang="pl-PL" sz="2000" b="1" dirty="0" err="1">
                    <a:latin typeface="Calibri" panose="020F0502020204030204" pitchFamily="34" charset="0"/>
                  </a:rPr>
                  <a:t>RObotic</a:t>
                </a:r>
                <a:r>
                  <a:rPr lang="pl-PL" sz="2000" b="1" dirty="0">
                    <a:latin typeface="Calibri" panose="020F0502020204030204" pitchFamily="34" charset="0"/>
                  </a:rPr>
                  <a:t> </a:t>
                </a:r>
                <a:r>
                  <a:rPr lang="pl-PL" sz="2000" b="1" dirty="0" err="1">
                    <a:latin typeface="Calibri" panose="020F0502020204030204" pitchFamily="34" charset="0"/>
                  </a:rPr>
                  <a:t>NETwork</a:t>
                </a:r>
                <a:r>
                  <a:rPr lang="pl-PL" sz="2000" b="1" dirty="0">
                    <a:latin typeface="Calibri" panose="020F0502020204030204" pitchFamily="34" charset="0"/>
                  </a:rPr>
                  <a:t>) koordynowanej przez 	</a:t>
                </a:r>
                <a:r>
                  <a:rPr lang="pl-PL" sz="2000" b="1" dirty="0"/>
                  <a:t>NASA i PHOTONS (Francja)</a:t>
                </a:r>
                <a:r>
                  <a:rPr lang="pl-PL" sz="2000" b="1" dirty="0">
                    <a:latin typeface="Calibri" panose="020F0502020204030204" pitchFamily="34" charset="0"/>
                  </a:rPr>
                  <a:t>. Składa się na nią około 1000 instrumentów rozsianych po 	całym świecie. Są one corocznie kalibrowane. Pomiary prowadzane są od ponad 25 lat (w 	Laboratorium Pomiarów Zdalnych od 5 lat).</a:t>
                </a:r>
              </a:p>
              <a:p>
                <a:endParaRPr lang="pl-PL" dirty="0"/>
              </a:p>
            </p:txBody>
          </p:sp>
        </mc:Choice>
        <mc:Fallback xmlns="">
          <p:sp>
            <p:nvSpPr>
              <p:cNvPr id="2" name="pole tekstowe 1">
                <a:extLst>
                  <a:ext uri="{FF2B5EF4-FFF2-40B4-BE49-F238E27FC236}">
                    <a16:creationId xmlns:a16="http://schemas.microsoft.com/office/drawing/2014/main" id="{B1FCAD12-8C40-C1F8-4013-B2B7C378390C}"/>
                  </a:ext>
                </a:extLst>
              </p:cNvPr>
              <p:cNvSpPr txBox="1">
                <a:spLocks noRot="1" noChangeAspect="1" noMove="1" noResize="1" noEditPoints="1" noAdjustHandles="1" noChangeArrowheads="1" noChangeShapeType="1" noTextEdit="1"/>
              </p:cNvSpPr>
              <p:nvPr/>
            </p:nvSpPr>
            <p:spPr>
              <a:xfrm>
                <a:off x="2408400" y="145151"/>
                <a:ext cx="9783600" cy="4363310"/>
              </a:xfrm>
              <a:prstGeom prst="rect">
                <a:avLst/>
              </a:prstGeom>
              <a:blipFill>
                <a:blip r:embed="rId5"/>
                <a:stretch>
                  <a:fillRect l="-623" t="-838" r="-685"/>
                </a:stretch>
              </a:blipFill>
            </p:spPr>
            <p:txBody>
              <a:bodyPr/>
              <a:lstStyle/>
              <a:p>
                <a:r>
                  <a:rPr lang="pl-PL">
                    <a:noFill/>
                  </a:rPr>
                  <a:t> </a:t>
                </a:r>
              </a:p>
            </p:txBody>
          </p:sp>
        </mc:Fallback>
      </mc:AlternateContent>
    </p:spTree>
    <p:extLst>
      <p:ext uri="{BB962C8B-B14F-4D97-AF65-F5344CB8AC3E}">
        <p14:creationId xmlns:p14="http://schemas.microsoft.com/office/powerpoint/2010/main" val="1179195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43C728E-3462-A4E3-E964-428C87E307AF}"/>
              </a:ext>
            </a:extLst>
          </p:cNvPr>
          <p:cNvPicPr>
            <a:picLocks noChangeAspect="1"/>
          </p:cNvPicPr>
          <p:nvPr/>
        </p:nvPicPr>
        <p:blipFill rotWithShape="1">
          <a:blip r:embed="rId2">
            <a:extLst>
              <a:ext uri="{28A0092B-C50C-407E-A947-70E740481C1C}">
                <a14:useLocalDpi xmlns:a14="http://schemas.microsoft.com/office/drawing/2010/main" val="0"/>
              </a:ext>
            </a:extLst>
          </a:blip>
          <a:srcRect l="22705" t="23733" r="23970" b="7375"/>
          <a:stretch/>
        </p:blipFill>
        <p:spPr>
          <a:xfrm>
            <a:off x="80184" y="3228461"/>
            <a:ext cx="4032158" cy="3477736"/>
          </a:xfrm>
          <a:prstGeom prst="rect">
            <a:avLst/>
          </a:prstGeom>
        </p:spPr>
      </p:pic>
      <p:pic>
        <p:nvPicPr>
          <p:cNvPr id="5" name="Obraz 4">
            <a:extLst>
              <a:ext uri="{FF2B5EF4-FFF2-40B4-BE49-F238E27FC236}">
                <a16:creationId xmlns:a16="http://schemas.microsoft.com/office/drawing/2014/main" id="{C59DC222-42C5-BA07-C6C7-6BABBAF1A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60000">
            <a:off x="1102741" y="-73545"/>
            <a:ext cx="1851660" cy="3429000"/>
          </a:xfrm>
          <a:prstGeom prst="rect">
            <a:avLst/>
          </a:prstGeom>
          <a:ln>
            <a:noFill/>
          </a:ln>
          <a:effectLst>
            <a:softEdge rad="112500"/>
          </a:effectLst>
        </p:spPr>
      </p:pic>
      <p:sp>
        <p:nvSpPr>
          <p:cNvPr id="2" name="pole tekstowe 1">
            <a:extLst>
              <a:ext uri="{FF2B5EF4-FFF2-40B4-BE49-F238E27FC236}">
                <a16:creationId xmlns:a16="http://schemas.microsoft.com/office/drawing/2014/main" id="{177396C3-FC53-04BF-AB6A-5432F0BEAD13}"/>
              </a:ext>
            </a:extLst>
          </p:cNvPr>
          <p:cNvSpPr txBox="1"/>
          <p:nvPr/>
        </p:nvSpPr>
        <p:spPr>
          <a:xfrm>
            <a:off x="4181474" y="199428"/>
            <a:ext cx="7930341" cy="2862322"/>
          </a:xfrm>
          <a:prstGeom prst="rect">
            <a:avLst/>
          </a:prstGeom>
          <a:noFill/>
        </p:spPr>
        <p:txBody>
          <a:bodyPr wrap="square" rtlCol="0">
            <a:spAutoFit/>
          </a:bodyPr>
          <a:lstStyle/>
          <a:p>
            <a:pPr marL="180000" algn="just" defTabSz="180000"/>
            <a:r>
              <a:rPr lang="pl-PL" sz="2000" b="1" dirty="0"/>
              <a:t>SOLAR LIGHT MICROTOPS II – fotometr słoneczny mierzący 	promieniowanie bezpośrednie w pięciu kanałach 380, 500, 675, 870, 	1020nm. </a:t>
            </a:r>
            <a:r>
              <a:rPr lang="pl-PL" sz="2000" b="1" dirty="0">
                <a:latin typeface="Calibri" panose="020F0502020204030204" pitchFamily="34" charset="0"/>
              </a:rPr>
              <a:t>Pole widzenia FOV wynosi 2.5°. Celowanie w kierunku 	słońca jest ręczne. Posiada możliwość podłączenia odbiornika GPS w 	celu pobrania czasu i lokalizacji potrzebnych do obliczenia masy 	optycznej atmosfery. Umożliwia wyznaczenie spektralnych 	aerozolowych grubości optycznych i wykładnika </a:t>
            </a:r>
            <a:r>
              <a:rPr lang="pl-PL" sz="2000" b="1" dirty="0" err="1">
                <a:latin typeface="Calibri" panose="020F0502020204030204" pitchFamily="34" charset="0"/>
              </a:rPr>
              <a:t>angstroma</a:t>
            </a:r>
            <a:r>
              <a:rPr lang="pl-PL" sz="2000" b="1" dirty="0">
                <a:latin typeface="Calibri" panose="020F0502020204030204" pitchFamily="34" charset="0"/>
              </a:rPr>
              <a:t>. Jest 	przydatny w pomiarach terenowych.</a:t>
            </a:r>
          </a:p>
          <a:p>
            <a:pPr marL="180000" defTabSz="180000"/>
            <a:r>
              <a:rPr lang="pl-PL" sz="2000" b="1" dirty="0"/>
              <a:t> </a:t>
            </a:r>
          </a:p>
        </p:txBody>
      </p:sp>
      <p:sp>
        <p:nvSpPr>
          <p:cNvPr id="4" name="pole tekstowe 3">
            <a:extLst>
              <a:ext uri="{FF2B5EF4-FFF2-40B4-BE49-F238E27FC236}">
                <a16:creationId xmlns:a16="http://schemas.microsoft.com/office/drawing/2014/main" id="{B769FC18-50B7-7AB2-7ED2-457AFC69C68A}"/>
              </a:ext>
            </a:extLst>
          </p:cNvPr>
          <p:cNvSpPr txBox="1"/>
          <p:nvPr/>
        </p:nvSpPr>
        <p:spPr>
          <a:xfrm>
            <a:off x="4270661" y="3228461"/>
            <a:ext cx="7841154" cy="1292662"/>
          </a:xfrm>
          <a:prstGeom prst="rect">
            <a:avLst/>
          </a:prstGeom>
          <a:noFill/>
        </p:spPr>
        <p:txBody>
          <a:bodyPr wrap="square" rtlCol="0">
            <a:spAutoFit/>
          </a:bodyPr>
          <a:lstStyle/>
          <a:p>
            <a:pPr algn="just" defTabSz="180000"/>
            <a:r>
              <a:rPr lang="pl-PL" sz="2000" b="1" dirty="0">
                <a:latin typeface="Calibri" panose="020F0502020204030204" pitchFamily="34" charset="0"/>
              </a:rPr>
              <a:t>YANKEE ENVIRONMENTAL SYSTEMS MFR-7, radiometr z obracającą się 	przesłoną (</a:t>
            </a:r>
            <a:r>
              <a:rPr lang="pl-PL" sz="2000" b="1" dirty="0" err="1">
                <a:latin typeface="Calibri" panose="020F0502020204030204" pitchFamily="34" charset="0"/>
              </a:rPr>
              <a:t>Shadowband</a:t>
            </a:r>
            <a:r>
              <a:rPr lang="pl-PL" sz="2000" b="1" dirty="0">
                <a:latin typeface="Calibri" panose="020F0502020204030204" pitchFamily="34" charset="0"/>
              </a:rPr>
              <a:t>) mierzy promieniowanie całkowite i 	rozproszone dla sześciu 	długości fali 415, 500, 615, 673, 870, 940nm</a:t>
            </a:r>
            <a:endParaRPr lang="pl-PL" dirty="0">
              <a:latin typeface="Calibri" panose="020F0502020204030204" pitchFamily="34" charset="0"/>
            </a:endParaRPr>
          </a:p>
          <a:p>
            <a:endParaRPr lang="pl-PL" sz="1800" dirty="0">
              <a:latin typeface="Calibri" panose="020F0502020204030204" pitchFamily="34" charset="0"/>
            </a:endParaRPr>
          </a:p>
        </p:txBody>
      </p:sp>
      <p:pic>
        <p:nvPicPr>
          <p:cNvPr id="8" name="Obraz 7">
            <a:extLst>
              <a:ext uri="{FF2B5EF4-FFF2-40B4-BE49-F238E27FC236}">
                <a16:creationId xmlns:a16="http://schemas.microsoft.com/office/drawing/2014/main" id="{FF323564-12E0-5981-48E0-60D38A562A04}"/>
              </a:ext>
            </a:extLst>
          </p:cNvPr>
          <p:cNvPicPr>
            <a:picLocks noChangeAspect="1"/>
          </p:cNvPicPr>
          <p:nvPr/>
        </p:nvPicPr>
        <p:blipFill rotWithShape="1">
          <a:blip r:embed="rId4">
            <a:extLst>
              <a:ext uri="{28A0092B-C50C-407E-A947-70E740481C1C}">
                <a14:useLocalDpi xmlns:a14="http://schemas.microsoft.com/office/drawing/2010/main" val="0"/>
              </a:ext>
            </a:extLst>
          </a:blip>
          <a:srcRect l="5082" t="10664" r="2826" b="11139"/>
          <a:stretch/>
        </p:blipFill>
        <p:spPr>
          <a:xfrm>
            <a:off x="9771983" y="4366197"/>
            <a:ext cx="2339832" cy="2340000"/>
          </a:xfrm>
          <a:prstGeom prst="rect">
            <a:avLst/>
          </a:prstGeom>
        </p:spPr>
      </p:pic>
      <p:sp>
        <p:nvSpPr>
          <p:cNvPr id="9" name="pole tekstowe 8">
            <a:extLst>
              <a:ext uri="{FF2B5EF4-FFF2-40B4-BE49-F238E27FC236}">
                <a16:creationId xmlns:a16="http://schemas.microsoft.com/office/drawing/2014/main" id="{7E7B0BA3-434E-2496-8A91-B273540D8D74}"/>
              </a:ext>
            </a:extLst>
          </p:cNvPr>
          <p:cNvSpPr txBox="1"/>
          <p:nvPr/>
        </p:nvSpPr>
        <p:spPr>
          <a:xfrm>
            <a:off x="4270661" y="4121004"/>
            <a:ext cx="5451820" cy="1323439"/>
          </a:xfrm>
          <a:prstGeom prst="rect">
            <a:avLst/>
          </a:prstGeom>
          <a:noFill/>
        </p:spPr>
        <p:txBody>
          <a:bodyPr wrap="square" rtlCol="0">
            <a:spAutoFit/>
          </a:bodyPr>
          <a:lstStyle/>
          <a:p>
            <a:pPr algn="just" defTabSz="180000"/>
            <a:r>
              <a:rPr lang="pl-PL" sz="2000" b="1" dirty="0">
                <a:latin typeface="Calibri" panose="020F0502020204030204" pitchFamily="34" charset="0"/>
              </a:rPr>
              <a:t>	oraz w kanale szerokopasmowym. Umożliwia 	wyznaczenie spektralnych grubości optycznych, 	wykładnika </a:t>
            </a:r>
            <a:r>
              <a:rPr lang="pl-PL" sz="2000" b="1" dirty="0" err="1">
                <a:latin typeface="Calibri" panose="020F0502020204030204" pitchFamily="34" charset="0"/>
              </a:rPr>
              <a:t>angstroma</a:t>
            </a:r>
            <a:r>
              <a:rPr lang="pl-PL" sz="2000" b="1" dirty="0">
                <a:latin typeface="Calibri" panose="020F0502020204030204" pitchFamily="34" charset="0"/>
              </a:rPr>
              <a:t> i całkowitej zawartości 	pary wodnej.  </a:t>
            </a:r>
          </a:p>
        </p:txBody>
      </p:sp>
    </p:spTree>
    <p:extLst>
      <p:ext uri="{BB962C8B-B14F-4D97-AF65-F5344CB8AC3E}">
        <p14:creationId xmlns:p14="http://schemas.microsoft.com/office/powerpoint/2010/main" val="298291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08FC0B2-04B8-5EED-8825-52FAC8106C88}"/>
              </a:ext>
            </a:extLst>
          </p:cNvPr>
          <p:cNvPicPr>
            <a:picLocks noChangeAspect="1"/>
          </p:cNvPicPr>
          <p:nvPr/>
        </p:nvPicPr>
        <p:blipFill rotWithShape="1">
          <a:blip r:embed="rId2">
            <a:extLst>
              <a:ext uri="{28A0092B-C50C-407E-A947-70E740481C1C}">
                <a14:useLocalDpi xmlns:a14="http://schemas.microsoft.com/office/drawing/2010/main" val="0"/>
              </a:ext>
            </a:extLst>
          </a:blip>
          <a:srcRect l="18440" r="11573"/>
          <a:stretch/>
        </p:blipFill>
        <p:spPr>
          <a:xfrm>
            <a:off x="81250" y="111575"/>
            <a:ext cx="3969039" cy="3786073"/>
          </a:xfrm>
          <a:prstGeom prst="rect">
            <a:avLst/>
          </a:prstGeom>
        </p:spPr>
      </p:pic>
      <p:pic>
        <p:nvPicPr>
          <p:cNvPr id="4" name="Obraz 3">
            <a:extLst>
              <a:ext uri="{FF2B5EF4-FFF2-40B4-BE49-F238E27FC236}">
                <a16:creationId xmlns:a16="http://schemas.microsoft.com/office/drawing/2014/main" id="{9871A466-90C7-8D16-8AF0-6338C1B3D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49" y="4072498"/>
            <a:ext cx="3969039" cy="2590800"/>
          </a:xfrm>
          <a:prstGeom prst="rect">
            <a:avLst/>
          </a:prstGeom>
        </p:spPr>
      </p:pic>
      <mc:AlternateContent xmlns:mc="http://schemas.openxmlformats.org/markup-compatibility/2006" xmlns:a14="http://schemas.microsoft.com/office/drawing/2010/main">
        <mc:Choice Requires="a14">
          <p:sp>
            <p:nvSpPr>
              <p:cNvPr id="5" name="pole tekstowe 4">
                <a:extLst>
                  <a:ext uri="{FF2B5EF4-FFF2-40B4-BE49-F238E27FC236}">
                    <a16:creationId xmlns:a16="http://schemas.microsoft.com/office/drawing/2014/main" id="{C62E7AAD-45BF-39D0-8C3B-9922F137B1B3}"/>
                  </a:ext>
                </a:extLst>
              </p:cNvPr>
              <p:cNvSpPr txBox="1"/>
              <p:nvPr/>
            </p:nvSpPr>
            <p:spPr>
              <a:xfrm>
                <a:off x="4175760" y="0"/>
                <a:ext cx="7934990" cy="6946710"/>
              </a:xfrm>
              <a:prstGeom prst="rect">
                <a:avLst/>
              </a:prstGeom>
              <a:noFill/>
            </p:spPr>
            <p:txBody>
              <a:bodyPr wrap="square" rtlCol="0">
                <a:spAutoFit/>
              </a:bodyPr>
              <a:lstStyle/>
              <a:p>
                <a:pPr algn="just" defTabSz="180000"/>
                <a:r>
                  <a:rPr lang="pl-PL" sz="2000" b="1" dirty="0" err="1">
                    <a:latin typeface="Calibri" panose="020F0502020204030204" pitchFamily="34" charset="0"/>
                  </a:rPr>
                  <a:t>PollyXT</a:t>
                </a:r>
                <a:r>
                  <a:rPr lang="pl-PL" sz="2000" b="1" dirty="0">
                    <a:latin typeface="Calibri" panose="020F0502020204030204" pitchFamily="34" charset="0"/>
                  </a:rPr>
                  <a:t>- aerozolowy </a:t>
                </a:r>
                <a:r>
                  <a:rPr lang="pl-PL" sz="2000" b="1" dirty="0" err="1">
                    <a:latin typeface="Calibri" panose="020F0502020204030204" pitchFamily="34" charset="0"/>
                  </a:rPr>
                  <a:t>lidar</a:t>
                </a:r>
                <a:r>
                  <a:rPr lang="pl-PL" sz="2000" b="1" dirty="0">
                    <a:latin typeface="Calibri" panose="020F0502020204030204" pitchFamily="34" charset="0"/>
                  </a:rPr>
                  <a:t> </a:t>
                </a:r>
                <a:r>
                  <a:rPr lang="pl-PL" sz="2000" b="1" dirty="0" err="1">
                    <a:latin typeface="Calibri" panose="020F0502020204030204" pitchFamily="34" charset="0"/>
                  </a:rPr>
                  <a:t>ramanowski</a:t>
                </a:r>
                <a:r>
                  <a:rPr lang="pl-PL" sz="2000" b="1" dirty="0">
                    <a:latin typeface="Calibri" panose="020F0502020204030204" pitchFamily="34" charset="0"/>
                  </a:rPr>
                  <a:t>,  zbudowany został w 2013 roku 	we współpracy z Instytutem Badań Troposfery TROPOS w Lipsku. 	Źródłem światła jest laser Nd-YAG z generacją drugiej i trzeciej 	harmonicznej na kryształach nieliniowych. Energie impulsów wynoszą 	180mJ, 110mJ i 60mJ odpowiednio dla długości fali 1064nm, 532nm i 	355nm; ich czas trwania 6-8ns, zaś częstość repetycji 20Hz. Rozproszone 	wstecznie w atmosferze światło zbierane jest przez teleskop ze 	zwierciadłem o średnicy 30cm, kącie apertury 1mrad i kierowane do 	fotopowielaczy pracujących w trybie zliczania fotonów. </a:t>
                </a:r>
                <a:r>
                  <a:rPr lang="pl-PL" sz="2000" b="1" dirty="0" err="1">
                    <a:latin typeface="Calibri" panose="020F0502020204030204" pitchFamily="34" charset="0"/>
                  </a:rPr>
                  <a:t>Lidar</a:t>
                </a:r>
                <a:r>
                  <a:rPr lang="pl-PL" sz="2000" b="1" dirty="0">
                    <a:latin typeface="Calibri" panose="020F0502020204030204" pitchFamily="34" charset="0"/>
                  </a:rPr>
                  <a:t> posiada 	osiem kanałów- trzy dla rozpraszania elastycznego, dwa mierzące 	depolaryzacje i trzy dla rozpraszania </a:t>
                </a:r>
                <a:r>
                  <a:rPr lang="pl-PL" sz="2000" b="1" dirty="0" err="1">
                    <a:latin typeface="Calibri" panose="020F0502020204030204" pitchFamily="34" charset="0"/>
                  </a:rPr>
                  <a:t>ramanowskiego</a:t>
                </a:r>
                <a:r>
                  <a:rPr lang="pl-PL" sz="2000" b="1" dirty="0">
                    <a:latin typeface="Calibri" panose="020F0502020204030204" pitchFamily="34" charset="0"/>
                  </a:rPr>
                  <a:t> na molekułach 	azotu na długości fali 386 i 607nm, oraz wody 407nm. Wiązka światła z 	lasera wchodzi w pełni w pole widzenia teleskopu dopiero na wysokości 	600 metrów, więc </a:t>
                </a:r>
                <a:r>
                  <a:rPr lang="pl-PL" sz="2000" b="1" dirty="0" err="1">
                    <a:latin typeface="Calibri" panose="020F0502020204030204" pitchFamily="34" charset="0"/>
                  </a:rPr>
                  <a:t>lidar</a:t>
                </a:r>
                <a:r>
                  <a:rPr lang="pl-PL" sz="2000" b="1" dirty="0">
                    <a:latin typeface="Calibri" panose="020F0502020204030204" pitchFamily="34" charset="0"/>
                  </a:rPr>
                  <a:t> został rozbudowany o dodatkowy teleskop o 	średnicy 5cm z czterema kanałami 532, 355, 386 i 607nm mierzący od 	wysokości  120m. </a:t>
                </a:r>
                <a:r>
                  <a:rPr lang="pl-PL" sz="2000" b="1" dirty="0"/>
                  <a:t>Sygnał </a:t>
                </a:r>
                <a:r>
                  <a:rPr lang="pl-PL" sz="2000" b="1" dirty="0" err="1"/>
                  <a:t>lidarowy</a:t>
                </a:r>
                <a:r>
                  <a:rPr lang="pl-PL" sz="2000" b="1" dirty="0"/>
                  <a:t> wyraża się wzorem:</a:t>
                </a:r>
              </a:p>
              <a:p>
                <a:pPr algn="just" defTabSz="180000"/>
                <a:r>
                  <a:rPr lang="pl-PL" sz="2000" b="1" dirty="0"/>
                  <a:t> 	</a:t>
                </a:r>
                <a14:m>
                  <m:oMath xmlns:m="http://schemas.openxmlformats.org/officeDocument/2006/math">
                    <m:r>
                      <a:rPr lang="pl-PL" sz="2000" b="0" i="1" smtClean="0">
                        <a:latin typeface="Cambria Math" panose="02040503050406030204" pitchFamily="18" charset="0"/>
                      </a:rPr>
                      <m:t>𝑆</m:t>
                    </m:r>
                    <m:d>
                      <m:dPr>
                        <m:ctrlPr>
                          <a:rPr lang="pl-PL" sz="2000" b="0" i="1" smtClean="0">
                            <a:latin typeface="Cambria Math" panose="02040503050406030204" pitchFamily="18" charset="0"/>
                          </a:rPr>
                        </m:ctrlPr>
                      </m:dPr>
                      <m:e>
                        <m:r>
                          <a:rPr lang="pl-PL" sz="2000" b="0" i="1" smtClean="0">
                            <a:latin typeface="Cambria Math" panose="02040503050406030204" pitchFamily="18" charset="0"/>
                          </a:rPr>
                          <m:t>𝑧</m:t>
                        </m:r>
                      </m:e>
                    </m:d>
                    <m:r>
                      <a:rPr lang="pl-PL" sz="2000" b="0" i="1" smtClean="0">
                        <a:latin typeface="Cambria Math" panose="02040503050406030204" pitchFamily="18" charset="0"/>
                        <a:ea typeface="Cambria Math" panose="02040503050406030204" pitchFamily="18" charset="0"/>
                      </a:rPr>
                      <m:t>~</m:t>
                    </m:r>
                    <m:sSup>
                      <m:sSupPr>
                        <m:ctrlPr>
                          <a:rPr lang="pl-PL" sz="2000" b="0" i="1" smtClean="0">
                            <a:latin typeface="Cambria Math" panose="02040503050406030204" pitchFamily="18" charset="0"/>
                            <a:ea typeface="Cambria Math" panose="02040503050406030204" pitchFamily="18" charset="0"/>
                          </a:rPr>
                        </m:ctrlPr>
                      </m:sSupPr>
                      <m:e>
                        <m:r>
                          <a:rPr lang="pl-PL" sz="2000" b="0" i="1" smtClean="0">
                            <a:latin typeface="Cambria Math" panose="02040503050406030204" pitchFamily="18" charset="0"/>
                            <a:ea typeface="Cambria Math" panose="02040503050406030204" pitchFamily="18" charset="0"/>
                          </a:rPr>
                          <m:t>𝑧</m:t>
                        </m:r>
                      </m:e>
                      <m:sup>
                        <m:r>
                          <a:rPr lang="pl-PL" sz="2000" b="0" i="1" smtClean="0">
                            <a:latin typeface="Cambria Math" panose="02040503050406030204" pitchFamily="18" charset="0"/>
                            <a:ea typeface="Cambria Math" panose="02040503050406030204" pitchFamily="18" charset="0"/>
                          </a:rPr>
                          <m:t>−2</m:t>
                        </m:r>
                      </m:sup>
                    </m:sSup>
                    <m:r>
                      <a:rPr lang="pl-PL" sz="2000" b="0" i="1" smtClean="0">
                        <a:latin typeface="Cambria Math" panose="02040503050406030204" pitchFamily="18" charset="0"/>
                        <a:ea typeface="Cambria Math" panose="02040503050406030204" pitchFamily="18" charset="0"/>
                      </a:rPr>
                      <m:t>𝛽</m:t>
                    </m:r>
                    <m:d>
                      <m:dPr>
                        <m:ctrlPr>
                          <a:rPr lang="pl-PL" sz="2000" b="0" i="1" smtClean="0">
                            <a:latin typeface="Cambria Math" panose="02040503050406030204" pitchFamily="18" charset="0"/>
                            <a:ea typeface="Cambria Math" panose="02040503050406030204" pitchFamily="18" charset="0"/>
                          </a:rPr>
                        </m:ctrlPr>
                      </m:dPr>
                      <m:e>
                        <m:r>
                          <a:rPr lang="pl-PL" sz="2000" b="0" i="1" smtClean="0">
                            <a:latin typeface="Cambria Math" panose="02040503050406030204" pitchFamily="18" charset="0"/>
                            <a:ea typeface="Cambria Math" panose="02040503050406030204" pitchFamily="18" charset="0"/>
                          </a:rPr>
                          <m:t>𝑧</m:t>
                        </m:r>
                      </m:e>
                    </m:d>
                    <m:r>
                      <a:rPr lang="pl-PL" sz="2000" b="0" i="1" smtClean="0">
                        <a:latin typeface="Cambria Math" panose="02040503050406030204" pitchFamily="18" charset="0"/>
                        <a:ea typeface="Cambria Math" panose="02040503050406030204" pitchFamily="18" charset="0"/>
                      </a:rPr>
                      <m:t>𝑒𝑥𝑝</m:t>
                    </m:r>
                    <m:d>
                      <m:dPr>
                        <m:begChr m:val="{"/>
                        <m:endChr m:val="}"/>
                        <m:ctrlPr>
                          <a:rPr lang="pl-PL" sz="2000" b="0" i="1" smtClean="0">
                            <a:latin typeface="Cambria Math" panose="02040503050406030204" pitchFamily="18" charset="0"/>
                            <a:ea typeface="Cambria Math" panose="02040503050406030204" pitchFamily="18" charset="0"/>
                          </a:rPr>
                        </m:ctrlPr>
                      </m:dPr>
                      <m:e>
                        <m:r>
                          <a:rPr lang="pl-PL" sz="2000" i="1">
                            <a:latin typeface="Cambria Math" panose="02040503050406030204" pitchFamily="18" charset="0"/>
                            <a:ea typeface="Cambria Math" panose="02040503050406030204" pitchFamily="18" charset="0"/>
                          </a:rPr>
                          <m:t>−2</m:t>
                        </m:r>
                        <m:nary>
                          <m:naryPr>
                            <m:ctrlPr>
                              <a:rPr lang="pl-PL" sz="2000" i="1">
                                <a:latin typeface="Cambria Math" panose="02040503050406030204" pitchFamily="18" charset="0"/>
                                <a:ea typeface="Cambria Math" panose="02040503050406030204" pitchFamily="18" charset="0"/>
                              </a:rPr>
                            </m:ctrlPr>
                          </m:naryPr>
                          <m:sub>
                            <m:r>
                              <m:rPr>
                                <m:brk m:alnAt="23"/>
                              </m:rPr>
                              <a:rPr lang="pl-PL" sz="2000" i="1">
                                <a:latin typeface="Cambria Math" panose="02040503050406030204" pitchFamily="18" charset="0"/>
                                <a:ea typeface="Cambria Math" panose="02040503050406030204" pitchFamily="18" charset="0"/>
                              </a:rPr>
                              <m:t>0</m:t>
                            </m:r>
                          </m:sub>
                          <m:sup>
                            <m:r>
                              <a:rPr lang="pl-PL" sz="2000" i="1">
                                <a:latin typeface="Cambria Math" panose="02040503050406030204" pitchFamily="18" charset="0"/>
                                <a:ea typeface="Cambria Math" panose="02040503050406030204" pitchFamily="18" charset="0"/>
                              </a:rPr>
                              <m:t>𝑧</m:t>
                            </m:r>
                          </m:sup>
                          <m:e>
                            <m:r>
                              <a:rPr lang="pl-PL" sz="2000" i="1">
                                <a:latin typeface="Cambria Math" panose="02040503050406030204" pitchFamily="18" charset="0"/>
                                <a:ea typeface="Cambria Math" panose="02040503050406030204" pitchFamily="18" charset="0"/>
                              </a:rPr>
                              <m:t>𝜎</m:t>
                            </m:r>
                            <m:d>
                              <m:dPr>
                                <m:ctrlPr>
                                  <a:rPr lang="pl-PL" sz="2000" i="1">
                                    <a:latin typeface="Cambria Math" panose="02040503050406030204" pitchFamily="18" charset="0"/>
                                    <a:ea typeface="Cambria Math" panose="02040503050406030204" pitchFamily="18" charset="0"/>
                                  </a:rPr>
                                </m:ctrlPr>
                              </m:dPr>
                              <m:e>
                                <m:sSup>
                                  <m:sSupPr>
                                    <m:ctrlPr>
                                      <a:rPr lang="pl-PL" sz="2000" i="1">
                                        <a:latin typeface="Cambria Math" panose="02040503050406030204" pitchFamily="18" charset="0"/>
                                        <a:ea typeface="Cambria Math" panose="02040503050406030204" pitchFamily="18" charset="0"/>
                                      </a:rPr>
                                    </m:ctrlPr>
                                  </m:sSupPr>
                                  <m:e>
                                    <m:r>
                                      <a:rPr lang="pl-PL" sz="2000" i="1">
                                        <a:latin typeface="Cambria Math" panose="02040503050406030204" pitchFamily="18" charset="0"/>
                                        <a:ea typeface="Cambria Math" panose="02040503050406030204" pitchFamily="18" charset="0"/>
                                      </a:rPr>
                                      <m:t>𝑧</m:t>
                                    </m:r>
                                  </m:e>
                                  <m:sup>
                                    <m:r>
                                      <a:rPr lang="pl-PL" sz="2000" i="1">
                                        <a:latin typeface="Cambria Math" panose="02040503050406030204" pitchFamily="18" charset="0"/>
                                        <a:ea typeface="Cambria Math" panose="02040503050406030204" pitchFamily="18" charset="0"/>
                                      </a:rPr>
                                      <m:t>′</m:t>
                                    </m:r>
                                  </m:sup>
                                </m:sSup>
                              </m:e>
                            </m:d>
                          </m:e>
                        </m:nary>
                        <m:r>
                          <a:rPr lang="pl-PL" sz="2000" i="1">
                            <a:latin typeface="Cambria Math" panose="02040503050406030204" pitchFamily="18" charset="0"/>
                            <a:ea typeface="Cambria Math" panose="02040503050406030204" pitchFamily="18" charset="0"/>
                          </a:rPr>
                          <m:t>𝑑</m:t>
                        </m:r>
                        <m:sSup>
                          <m:sSupPr>
                            <m:ctrlPr>
                              <a:rPr lang="pl-PL" sz="2000" i="1">
                                <a:latin typeface="Cambria Math" panose="02040503050406030204" pitchFamily="18" charset="0"/>
                                <a:ea typeface="Cambria Math" panose="02040503050406030204" pitchFamily="18" charset="0"/>
                              </a:rPr>
                            </m:ctrlPr>
                          </m:sSupPr>
                          <m:e>
                            <m:r>
                              <a:rPr lang="pl-PL" sz="2000" i="1">
                                <a:latin typeface="Cambria Math" panose="02040503050406030204" pitchFamily="18" charset="0"/>
                                <a:ea typeface="Cambria Math" panose="02040503050406030204" pitchFamily="18" charset="0"/>
                              </a:rPr>
                              <m:t>𝑧</m:t>
                            </m:r>
                          </m:e>
                          <m:sup>
                            <m:r>
                              <a:rPr lang="pl-PL" sz="2000" i="1">
                                <a:latin typeface="Cambria Math" panose="02040503050406030204" pitchFamily="18" charset="0"/>
                                <a:ea typeface="Cambria Math" panose="02040503050406030204" pitchFamily="18" charset="0"/>
                              </a:rPr>
                              <m:t>′</m:t>
                            </m:r>
                          </m:sup>
                        </m:sSup>
                      </m:e>
                    </m:d>
                  </m:oMath>
                </a14:m>
                <a:r>
                  <a:rPr lang="pl-PL" sz="2000" dirty="0"/>
                  <a:t>,  </a:t>
                </a:r>
              </a:p>
              <a:p>
                <a:pPr algn="just" defTabSz="180000"/>
                <a:r>
                  <a:rPr lang="pl-PL" sz="2000" b="1" dirty="0"/>
                  <a:t>	gdzie</a:t>
                </a:r>
                <a:r>
                  <a:rPr lang="pl-PL" sz="2000" dirty="0"/>
                  <a:t>  </a:t>
                </a:r>
                <a14:m>
                  <m:oMath xmlns:m="http://schemas.openxmlformats.org/officeDocument/2006/math">
                    <m:r>
                      <a:rPr lang="pl-PL" sz="2000" b="0" i="1" smtClean="0">
                        <a:latin typeface="Cambria Math" panose="02040503050406030204" pitchFamily="18" charset="0"/>
                        <a:ea typeface="Cambria Math" panose="02040503050406030204" pitchFamily="18" charset="0"/>
                      </a:rPr>
                      <m:t>𝛽</m:t>
                    </m:r>
                    <m:d>
                      <m:dPr>
                        <m:ctrlPr>
                          <a:rPr lang="pl-PL" sz="2000" i="1" smtClean="0">
                            <a:latin typeface="Cambria Math" panose="02040503050406030204" pitchFamily="18" charset="0"/>
                            <a:ea typeface="Cambria Math" panose="02040503050406030204" pitchFamily="18" charset="0"/>
                          </a:rPr>
                        </m:ctrlPr>
                      </m:dPr>
                      <m:e>
                        <m:r>
                          <a:rPr lang="pl-PL" sz="2000" b="0" i="1" smtClean="0">
                            <a:latin typeface="Cambria Math" panose="02040503050406030204" pitchFamily="18" charset="0"/>
                            <a:ea typeface="Cambria Math" panose="02040503050406030204" pitchFamily="18" charset="0"/>
                          </a:rPr>
                          <m:t>𝑧</m:t>
                        </m:r>
                      </m:e>
                    </m:d>
                  </m:oMath>
                </a14:m>
                <a:r>
                  <a:rPr lang="pl-PL" sz="2000" dirty="0"/>
                  <a:t> </a:t>
                </a:r>
                <a:r>
                  <a:rPr lang="pl-PL" sz="2000" b="1" dirty="0"/>
                  <a:t>jest współczynnikiem rozpraszania wstecznego w [m</a:t>
                </a:r>
                <a:r>
                  <a:rPr lang="pl-PL" sz="2000" b="1" baseline="30000" dirty="0"/>
                  <a:t>-1</a:t>
                </a:r>
                <a:r>
                  <a:rPr lang="pl-PL" sz="2000" b="1" dirty="0"/>
                  <a:t>sr</a:t>
                </a:r>
                <a:r>
                  <a:rPr lang="pl-PL" sz="2000" b="1" baseline="30000" dirty="0"/>
                  <a:t>-1</a:t>
                </a:r>
                <a:r>
                  <a:rPr lang="pl-PL" sz="2000" b="1" dirty="0"/>
                  <a:t>], 	zaś  </a:t>
                </a:r>
                <a14:m>
                  <m:oMath xmlns:m="http://schemas.openxmlformats.org/officeDocument/2006/math">
                    <m:r>
                      <a:rPr lang="pl-PL" sz="2000" b="0" i="1" smtClean="0">
                        <a:latin typeface="Cambria Math" panose="02040503050406030204" pitchFamily="18" charset="0"/>
                        <a:ea typeface="Cambria Math" panose="02040503050406030204" pitchFamily="18" charset="0"/>
                      </a:rPr>
                      <m:t>𝜎</m:t>
                    </m:r>
                    <m:d>
                      <m:dPr>
                        <m:ctrlPr>
                          <a:rPr lang="pl-PL" sz="2000" i="1" smtClean="0">
                            <a:latin typeface="Cambria Math" panose="02040503050406030204" pitchFamily="18" charset="0"/>
                            <a:ea typeface="Cambria Math" panose="02040503050406030204" pitchFamily="18" charset="0"/>
                          </a:rPr>
                        </m:ctrlPr>
                      </m:dPr>
                      <m:e>
                        <m:r>
                          <a:rPr lang="pl-PL" sz="2000" b="0" i="1" smtClean="0">
                            <a:latin typeface="Cambria Math" panose="02040503050406030204" pitchFamily="18" charset="0"/>
                            <a:ea typeface="Cambria Math" panose="02040503050406030204" pitchFamily="18" charset="0"/>
                          </a:rPr>
                          <m:t>𝑧</m:t>
                        </m:r>
                      </m:e>
                    </m:d>
                  </m:oMath>
                </a14:m>
                <a:r>
                  <a:rPr lang="pl-PL" sz="2000" dirty="0"/>
                  <a:t> </a:t>
                </a:r>
                <a:r>
                  <a:rPr lang="pl-PL" sz="2000" b="1" dirty="0"/>
                  <a:t>współczynnikiem ekstynkcji w [m</a:t>
                </a:r>
                <a:r>
                  <a:rPr lang="pl-PL" sz="2000" b="1" baseline="30000" dirty="0"/>
                  <a:t>-1</a:t>
                </a:r>
                <a:r>
                  <a:rPr lang="pl-PL" sz="2000" b="1" dirty="0"/>
                  <a:t>].</a:t>
                </a:r>
              </a:p>
              <a:p>
                <a:pPr defTabSz="180000"/>
                <a:r>
                  <a:rPr lang="pl-PL" sz="2000" b="1" dirty="0"/>
                  <a:t>	</a:t>
                </a:r>
                <a:r>
                  <a:rPr lang="pl-PL" sz="2000" b="1" dirty="0" err="1"/>
                  <a:t>Lidar</a:t>
                </a:r>
                <a:r>
                  <a:rPr lang="pl-PL" sz="2000" b="1" dirty="0"/>
                  <a:t> jest jednym z 31 działających w sieci EARLINET - </a:t>
                </a:r>
                <a:r>
                  <a:rPr lang="es-ES" sz="2000" b="1" dirty="0">
                    <a:latin typeface="Calibri" panose="020F0502020204030204" pitchFamily="34" charset="0"/>
                  </a:rPr>
                  <a:t>European Aerosol </a:t>
                </a:r>
                <a:r>
                  <a:rPr lang="pl-PL" sz="2000" b="1" dirty="0">
                    <a:latin typeface="Calibri" panose="020F0502020204030204" pitchFamily="34" charset="0"/>
                  </a:rPr>
                  <a:t>	</a:t>
                </a:r>
                <a:r>
                  <a:rPr lang="es-ES" sz="2000" b="1" dirty="0">
                    <a:latin typeface="Calibri" panose="020F0502020204030204" pitchFamily="34" charset="0"/>
                  </a:rPr>
                  <a:t>Research Lidar Network</a:t>
                </a:r>
                <a:r>
                  <a:rPr lang="pl-PL" sz="2000" b="1" dirty="0">
                    <a:latin typeface="Calibri" panose="020F0502020204030204" pitchFamily="34" charset="0"/>
                  </a:rPr>
                  <a:t>, która </a:t>
                </a:r>
                <a:r>
                  <a:rPr lang="pl-PL" sz="2000" b="1" dirty="0"/>
                  <a:t>dostarcza najobszerniejszy zbiór danych 	naziemnych dotyczących pionowego rozmieszczenia aerozoli w Europie. </a:t>
                </a:r>
              </a:p>
            </p:txBody>
          </p:sp>
        </mc:Choice>
        <mc:Fallback xmlns="">
          <p:sp>
            <p:nvSpPr>
              <p:cNvPr id="5" name="pole tekstowe 4">
                <a:extLst>
                  <a:ext uri="{FF2B5EF4-FFF2-40B4-BE49-F238E27FC236}">
                    <a16:creationId xmlns:a16="http://schemas.microsoft.com/office/drawing/2014/main" id="{C62E7AAD-45BF-39D0-8C3B-9922F137B1B3}"/>
                  </a:ext>
                </a:extLst>
              </p:cNvPr>
              <p:cNvSpPr txBox="1">
                <a:spLocks noRot="1" noChangeAspect="1" noMove="1" noResize="1" noEditPoints="1" noAdjustHandles="1" noChangeArrowheads="1" noChangeShapeType="1" noTextEdit="1"/>
              </p:cNvSpPr>
              <p:nvPr/>
            </p:nvSpPr>
            <p:spPr>
              <a:xfrm>
                <a:off x="4175760" y="0"/>
                <a:ext cx="7934990" cy="6946710"/>
              </a:xfrm>
              <a:prstGeom prst="rect">
                <a:avLst/>
              </a:prstGeom>
              <a:blipFill>
                <a:blip r:embed="rId4"/>
                <a:stretch>
                  <a:fillRect l="-768" t="-439" r="-845" b="-614"/>
                </a:stretch>
              </a:blipFill>
            </p:spPr>
            <p:txBody>
              <a:bodyPr/>
              <a:lstStyle/>
              <a:p>
                <a:r>
                  <a:rPr lang="pl-PL">
                    <a:noFill/>
                  </a:rPr>
                  <a:t> </a:t>
                </a:r>
              </a:p>
            </p:txBody>
          </p:sp>
        </mc:Fallback>
      </mc:AlternateContent>
    </p:spTree>
    <p:extLst>
      <p:ext uri="{BB962C8B-B14F-4D97-AF65-F5344CB8AC3E}">
        <p14:creationId xmlns:p14="http://schemas.microsoft.com/office/powerpoint/2010/main" val="179577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56AF90C-0E8E-5DCB-8CC3-94A7B0A10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64" y="142255"/>
            <a:ext cx="3816321" cy="3461245"/>
          </a:xfrm>
          <a:prstGeom prst="rect">
            <a:avLst/>
          </a:prstGeom>
        </p:spPr>
      </p:pic>
      <p:pic>
        <p:nvPicPr>
          <p:cNvPr id="5" name="Obraz 4">
            <a:extLst>
              <a:ext uri="{FF2B5EF4-FFF2-40B4-BE49-F238E27FC236}">
                <a16:creationId xmlns:a16="http://schemas.microsoft.com/office/drawing/2014/main" id="{11BBC896-53AD-82E7-87A3-0CFA86D9F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65" y="3603505"/>
            <a:ext cx="3816000" cy="3196896"/>
          </a:xfrm>
          <a:prstGeom prst="rect">
            <a:avLst/>
          </a:prstGeom>
        </p:spPr>
      </p:pic>
      <p:pic>
        <p:nvPicPr>
          <p:cNvPr id="7" name="Obraz 6">
            <a:extLst>
              <a:ext uri="{FF2B5EF4-FFF2-40B4-BE49-F238E27FC236}">
                <a16:creationId xmlns:a16="http://schemas.microsoft.com/office/drawing/2014/main" id="{D6CB7351-E889-DCBE-7D6A-8059C1162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2254" y="3556495"/>
            <a:ext cx="2458581" cy="3243906"/>
          </a:xfrm>
          <a:prstGeom prst="rect">
            <a:avLst/>
          </a:prstGeom>
        </p:spPr>
      </p:pic>
      <p:pic>
        <p:nvPicPr>
          <p:cNvPr id="9" name="Obraz 8">
            <a:extLst>
              <a:ext uri="{FF2B5EF4-FFF2-40B4-BE49-F238E27FC236}">
                <a16:creationId xmlns:a16="http://schemas.microsoft.com/office/drawing/2014/main" id="{A6C2E277-9497-3BC5-1B2F-6A914439A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0205" y="3564291"/>
            <a:ext cx="4377569" cy="3228313"/>
          </a:xfrm>
          <a:prstGeom prst="rect">
            <a:avLst/>
          </a:prstGeom>
        </p:spPr>
      </p:pic>
      <p:sp>
        <p:nvSpPr>
          <p:cNvPr id="2" name="pole tekstowe 1">
            <a:extLst>
              <a:ext uri="{FF2B5EF4-FFF2-40B4-BE49-F238E27FC236}">
                <a16:creationId xmlns:a16="http://schemas.microsoft.com/office/drawing/2014/main" id="{AD49D046-9BAA-9597-1314-0011F9FA88CB}"/>
              </a:ext>
            </a:extLst>
          </p:cNvPr>
          <p:cNvSpPr txBox="1"/>
          <p:nvPr/>
        </p:nvSpPr>
        <p:spPr>
          <a:xfrm>
            <a:off x="4384964" y="142255"/>
            <a:ext cx="7655871" cy="3262432"/>
          </a:xfrm>
          <a:prstGeom prst="rect">
            <a:avLst/>
          </a:prstGeom>
          <a:noFill/>
        </p:spPr>
        <p:txBody>
          <a:bodyPr wrap="square" rtlCol="0">
            <a:spAutoFit/>
          </a:bodyPr>
          <a:lstStyle/>
          <a:p>
            <a:pPr algn="ctr"/>
            <a:r>
              <a:rPr lang="pl-PL" sz="2600" b="1" dirty="0"/>
              <a:t>Obserwacje pyłu saharyjskiego nad Warszawą w dniach 29-30.06.2019 (dr Dominika Szczepanik et al.)</a:t>
            </a:r>
          </a:p>
          <a:p>
            <a:pPr algn="just"/>
            <a:r>
              <a:rPr lang="pl-PL" sz="2200" b="1" dirty="0"/>
              <a:t>Na wysokości 2,5 – 6,0 km zaobserwowano silnie depolaryzującą warstwę, która unosiła się nad Warszawą przez około 36 h. Analiza wstecznych trajektorii ruchu mas powietrza wykazała transport mas powietrza znad Afryki Północnej. Wyniki wykazały obecność drobnoziarnistego i gruboziarnistego pyłu mineralnego w warstwie granicznej i wolnej troposferze oraz ich zmienność w czasie.</a:t>
            </a:r>
          </a:p>
        </p:txBody>
      </p:sp>
    </p:spTree>
    <p:extLst>
      <p:ext uri="{BB962C8B-B14F-4D97-AF65-F5344CB8AC3E}">
        <p14:creationId xmlns:p14="http://schemas.microsoft.com/office/powerpoint/2010/main" val="3471850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9B9DFF4-0B0B-D418-B3CA-C34FBD1BCB5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val="0"/>
              </a:ext>
            </a:extLst>
          </a:blip>
          <a:srcRect l="6451" t="20751" r="3568" b="24337"/>
          <a:stretch/>
        </p:blipFill>
        <p:spPr>
          <a:xfrm>
            <a:off x="121124" y="72000"/>
            <a:ext cx="4860000" cy="1980000"/>
          </a:xfrm>
          <a:prstGeom prst="rect">
            <a:avLst/>
          </a:prstGeom>
        </p:spPr>
      </p:pic>
      <p:pic>
        <p:nvPicPr>
          <p:cNvPr id="5" name="Obraz 4">
            <a:extLst>
              <a:ext uri="{FF2B5EF4-FFF2-40B4-BE49-F238E27FC236}">
                <a16:creationId xmlns:a16="http://schemas.microsoft.com/office/drawing/2014/main" id="{A20D8F0E-6913-F19E-DE86-664DF020B991}"/>
              </a:ext>
            </a:extLst>
          </p:cNvPr>
          <p:cNvPicPr>
            <a:picLocks noChangeAspect="1"/>
          </p:cNvPicPr>
          <p:nvPr/>
        </p:nvPicPr>
        <p:blipFill rotWithShape="1">
          <a:blip r:embed="rId4">
            <a:extLst>
              <a:ext uri="{28A0092B-C50C-407E-A947-70E740481C1C}">
                <a14:useLocalDpi xmlns:a14="http://schemas.microsoft.com/office/drawing/2010/main" val="0"/>
              </a:ext>
            </a:extLst>
          </a:blip>
          <a:srcRect l="7090" t="23225" r="2926" b="11877"/>
          <a:stretch/>
        </p:blipFill>
        <p:spPr>
          <a:xfrm>
            <a:off x="121124" y="2062952"/>
            <a:ext cx="4860000" cy="2340000"/>
          </a:xfrm>
          <a:prstGeom prst="rect">
            <a:avLst/>
          </a:prstGeom>
        </p:spPr>
      </p:pic>
      <p:pic>
        <p:nvPicPr>
          <p:cNvPr id="7" name="Obraz 6">
            <a:extLst>
              <a:ext uri="{FF2B5EF4-FFF2-40B4-BE49-F238E27FC236}">
                <a16:creationId xmlns:a16="http://schemas.microsoft.com/office/drawing/2014/main" id="{7D989517-954A-DF7D-80AB-8AF598B24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52" y="4402952"/>
            <a:ext cx="4843272" cy="2392299"/>
          </a:xfrm>
          <a:prstGeom prst="rect">
            <a:avLst/>
          </a:prstGeom>
        </p:spPr>
      </p:pic>
      <p:pic>
        <p:nvPicPr>
          <p:cNvPr id="9" name="Obraz 8">
            <a:extLst>
              <a:ext uri="{FF2B5EF4-FFF2-40B4-BE49-F238E27FC236}">
                <a16:creationId xmlns:a16="http://schemas.microsoft.com/office/drawing/2014/main" id="{4C82ED4C-FCEC-4002-0AAB-6F79A97C443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6000"/>
                    </a14:imgEffect>
                  </a14:imgLayer>
                </a14:imgProps>
              </a:ext>
              <a:ext uri="{28A0092B-C50C-407E-A947-70E740481C1C}">
                <a14:useLocalDpi xmlns:a14="http://schemas.microsoft.com/office/drawing/2010/main" val="0"/>
              </a:ext>
            </a:extLst>
          </a:blip>
          <a:srcRect l="13130" r="11414"/>
          <a:stretch/>
        </p:blipFill>
        <p:spPr>
          <a:xfrm>
            <a:off x="10282474" y="2581696"/>
            <a:ext cx="1788402" cy="4213555"/>
          </a:xfrm>
          <a:prstGeom prst="rect">
            <a:avLst/>
          </a:prstGeom>
        </p:spPr>
      </p:pic>
      <p:sp>
        <p:nvSpPr>
          <p:cNvPr id="2" name="pole tekstowe 1">
            <a:extLst>
              <a:ext uri="{FF2B5EF4-FFF2-40B4-BE49-F238E27FC236}">
                <a16:creationId xmlns:a16="http://schemas.microsoft.com/office/drawing/2014/main" id="{14F44A33-72D9-FB54-C102-831A388AEAC3}"/>
              </a:ext>
            </a:extLst>
          </p:cNvPr>
          <p:cNvSpPr txBox="1"/>
          <p:nvPr/>
        </p:nvSpPr>
        <p:spPr>
          <a:xfrm>
            <a:off x="4981124" y="62749"/>
            <a:ext cx="7089752" cy="2862322"/>
          </a:xfrm>
          <a:prstGeom prst="rect">
            <a:avLst/>
          </a:prstGeom>
          <a:noFill/>
        </p:spPr>
        <p:txBody>
          <a:bodyPr wrap="square" rtlCol="0">
            <a:spAutoFit/>
          </a:bodyPr>
          <a:lstStyle/>
          <a:p>
            <a:pPr algn="just" defTabSz="180000"/>
            <a:r>
              <a:rPr lang="pl-PL" sz="2000" b="1" dirty="0"/>
              <a:t>ECOTECH AURORA 4000 - nefelometr całkujący do pomiaru 	współczynników rozpraszania i funkcji fazowej, określającej 	kątowy 	rozkład natężenia rozpraszanego światła, </a:t>
            </a:r>
            <a:r>
              <a:rPr lang="pl-PL" sz="2000" b="1" dirty="0">
                <a:latin typeface="Calibri" panose="020F0502020204030204" pitchFamily="34" charset="0"/>
              </a:rPr>
              <a:t>dla trzech 	</a:t>
            </a:r>
            <a:r>
              <a:rPr lang="pl-PL" sz="2000" b="1" dirty="0"/>
              <a:t>długości fal - </a:t>
            </a:r>
            <a:r>
              <a:rPr lang="pl-PL" sz="2000" b="1" dirty="0">
                <a:latin typeface="Calibri" panose="020F0502020204030204" pitchFamily="34" charset="0"/>
              </a:rPr>
              <a:t>450, 525, 635nm. </a:t>
            </a:r>
            <a:r>
              <a:rPr lang="pl-PL" sz="2000" b="1" dirty="0"/>
              <a:t>Przyrząd mierzy ilość 	rozproszonego światła 	</a:t>
            </a:r>
            <a:r>
              <a:rPr lang="pl-PL" sz="2000" b="1" dirty="0">
                <a:latin typeface="Calibri" panose="020F0502020204030204" pitchFamily="34" charset="0"/>
              </a:rPr>
              <a:t>pod kątami od 9° do 170° lub od 	zadanego kąta, z przedziału 10° - 90°, do kąta 170°. Jest to 	realizowane przez przesłonę odcinającą część rozproszonego 	światła, 	które wpada do fotopowielacza. Można ustawić 17 	różnych 	 wartości kąta. Zakres 	pomiarowy </a:t>
            </a:r>
            <a:endParaRPr lang="pl-PL" sz="2000" b="1" dirty="0"/>
          </a:p>
        </p:txBody>
      </p:sp>
      <p:sp>
        <p:nvSpPr>
          <p:cNvPr id="4" name="pole tekstowe 3">
            <a:extLst>
              <a:ext uri="{FF2B5EF4-FFF2-40B4-BE49-F238E27FC236}">
                <a16:creationId xmlns:a16="http://schemas.microsoft.com/office/drawing/2014/main" id="{631AED09-D0AF-2C76-CDBA-9BC1BC623A2E}"/>
              </a:ext>
            </a:extLst>
          </p:cNvPr>
          <p:cNvSpPr txBox="1"/>
          <p:nvPr/>
        </p:nvSpPr>
        <p:spPr>
          <a:xfrm>
            <a:off x="4981125" y="2795647"/>
            <a:ext cx="4859999" cy="3785652"/>
          </a:xfrm>
          <a:prstGeom prst="rect">
            <a:avLst/>
          </a:prstGeom>
          <a:noFill/>
        </p:spPr>
        <p:txBody>
          <a:bodyPr wrap="square" rtlCol="0">
            <a:spAutoFit/>
          </a:bodyPr>
          <a:lstStyle/>
          <a:p>
            <a:pPr algn="just" defTabSz="180000"/>
            <a:r>
              <a:rPr lang="pl-PL" sz="1800" b="1" dirty="0">
                <a:latin typeface="Calibri" panose="020F0502020204030204" pitchFamily="34" charset="0"/>
              </a:rPr>
              <a:t>	</a:t>
            </a:r>
            <a:r>
              <a:rPr lang="pl-PL" sz="2000" b="1" dirty="0">
                <a:latin typeface="Calibri" panose="020F0502020204030204" pitchFamily="34" charset="0"/>
              </a:rPr>
              <a:t> współczynnika rozpraszania wynosi od 	0.25 do 2000 Mm</a:t>
            </a:r>
            <a:r>
              <a:rPr lang="pl-PL" sz="2000" b="1" baseline="30000" dirty="0">
                <a:latin typeface="Calibri" panose="020F0502020204030204" pitchFamily="34" charset="0"/>
              </a:rPr>
              <a:t>-1</a:t>
            </a:r>
            <a:r>
              <a:rPr lang="pl-PL" sz="2000" b="1" baseline="0" dirty="0">
                <a:latin typeface="Calibri" panose="020F0502020204030204" pitchFamily="34" charset="0"/>
              </a:rPr>
              <a:t> (10</a:t>
            </a:r>
            <a:r>
              <a:rPr lang="pl-PL" sz="2000" b="1" baseline="30000" dirty="0">
                <a:latin typeface="Calibri" panose="020F0502020204030204" pitchFamily="34" charset="0"/>
              </a:rPr>
              <a:t>-6</a:t>
            </a:r>
            <a:r>
              <a:rPr lang="pl-PL" sz="2000" b="1" baseline="0" dirty="0">
                <a:latin typeface="Calibri" panose="020F0502020204030204" pitchFamily="34" charset="0"/>
              </a:rPr>
              <a:t>m</a:t>
            </a:r>
            <a:r>
              <a:rPr lang="pl-PL" sz="2000" b="1" baseline="30000" dirty="0">
                <a:latin typeface="Calibri" panose="020F0502020204030204" pitchFamily="34" charset="0"/>
              </a:rPr>
              <a:t>-1</a:t>
            </a:r>
            <a:r>
              <a:rPr lang="pl-PL" sz="2000" b="1" baseline="0" dirty="0">
                <a:latin typeface="Calibri" panose="020F0502020204030204" pitchFamily="34" charset="0"/>
              </a:rPr>
              <a:t>), zaś </a:t>
            </a:r>
            <a:r>
              <a:rPr lang="pl-PL" sz="2000" b="1" dirty="0">
                <a:latin typeface="Calibri" panose="020F0502020204030204" pitchFamily="34" charset="0"/>
              </a:rPr>
              <a:t>przepływ 	powietrza 5 l/minutę.</a:t>
            </a:r>
          </a:p>
          <a:p>
            <a:pPr algn="just" defTabSz="180000"/>
            <a:r>
              <a:rPr lang="pl-PL" sz="2000" b="1" baseline="0" dirty="0">
                <a:latin typeface="Calibri" panose="020F0502020204030204" pitchFamily="34" charset="0"/>
              </a:rPr>
              <a:t>ECOTECH ACS 1000 komora klimatyczna. 	Aerozole, w szczególności higroskopijne</a:t>
            </a:r>
            <a:r>
              <a:rPr lang="pl-PL" sz="2000" b="1" dirty="0">
                <a:latin typeface="Calibri" panose="020F0502020204030204" pitchFamily="34" charset="0"/>
              </a:rPr>
              <a:t>, 	zmieniają swoje właściwości optyczne w 	zależności od wilgotności względnej 	powietrza. W komorze klimatycznej 	badane powietrze przepływa przez 	kanały 	z przepuszczalnej dla pary wodnej 	membrany regulujące jej ilość.</a:t>
            </a:r>
            <a:endParaRPr lang="pl-PL" sz="2000" b="1" baseline="0" dirty="0">
              <a:latin typeface="Calibri" panose="020F0502020204030204" pitchFamily="34" charset="0"/>
            </a:endParaRPr>
          </a:p>
          <a:p>
            <a:pPr defTabSz="180000"/>
            <a:endParaRPr lang="pl-PL" sz="2000" dirty="0"/>
          </a:p>
        </p:txBody>
      </p:sp>
    </p:spTree>
    <p:extLst>
      <p:ext uri="{BB962C8B-B14F-4D97-AF65-F5344CB8AC3E}">
        <p14:creationId xmlns:p14="http://schemas.microsoft.com/office/powerpoint/2010/main" val="2090339010"/>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10937</TotalTime>
  <Words>1904</Words>
  <Application>Microsoft Office PowerPoint</Application>
  <PresentationFormat>Panoramiczny</PresentationFormat>
  <Paragraphs>56</Paragraphs>
  <Slides>15</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15</vt:i4>
      </vt:variant>
    </vt:vector>
  </HeadingPairs>
  <TitlesOfParts>
    <vt:vector size="21" baseType="lpstr">
      <vt:lpstr>Arial</vt:lpstr>
      <vt:lpstr>Calibri</vt:lpstr>
      <vt:lpstr>Calibri Light</vt:lpstr>
      <vt:lpstr>Cambria Math</vt:lpstr>
      <vt:lpstr>Times New Roman</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Kumala</dc:creator>
  <cp:lastModifiedBy>Kumala</cp:lastModifiedBy>
  <cp:revision>24</cp:revision>
  <dcterms:created xsi:type="dcterms:W3CDTF">2023-02-18T10:40:17Z</dcterms:created>
  <dcterms:modified xsi:type="dcterms:W3CDTF">2023-02-27T03:13:01Z</dcterms:modified>
</cp:coreProperties>
</file>